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1" r:id="rId1"/>
    <p:sldMasterId id="2147483664" r:id="rId2"/>
  </p:sldMasterIdLst>
  <p:notesMasterIdLst>
    <p:notesMasterId r:id="rId51"/>
  </p:notesMasterIdLst>
  <p:sldIdLst>
    <p:sldId id="326" r:id="rId3"/>
    <p:sldId id="409" r:id="rId4"/>
    <p:sldId id="462" r:id="rId5"/>
    <p:sldId id="478" r:id="rId6"/>
    <p:sldId id="477" r:id="rId7"/>
    <p:sldId id="301" r:id="rId8"/>
    <p:sldId id="300" r:id="rId9"/>
    <p:sldId id="472" r:id="rId10"/>
    <p:sldId id="474" r:id="rId11"/>
    <p:sldId id="463" r:id="rId12"/>
    <p:sldId id="464" r:id="rId13"/>
    <p:sldId id="305" r:id="rId14"/>
    <p:sldId id="465" r:id="rId15"/>
    <p:sldId id="466" r:id="rId16"/>
    <p:sldId id="467" r:id="rId17"/>
    <p:sldId id="309" r:id="rId18"/>
    <p:sldId id="314" r:id="rId19"/>
    <p:sldId id="315" r:id="rId20"/>
    <p:sldId id="316" r:id="rId21"/>
    <p:sldId id="317" r:id="rId22"/>
    <p:sldId id="473" r:id="rId23"/>
    <p:sldId id="468" r:id="rId24"/>
    <p:sldId id="469" r:id="rId25"/>
    <p:sldId id="475" r:id="rId26"/>
    <p:sldId id="470" r:id="rId27"/>
    <p:sldId id="471" r:id="rId28"/>
    <p:sldId id="476" r:id="rId29"/>
    <p:sldId id="458" r:id="rId30"/>
    <p:sldId id="460" r:id="rId31"/>
    <p:sldId id="461" r:id="rId32"/>
    <p:sldId id="459" r:id="rId33"/>
    <p:sldId id="421" r:id="rId34"/>
    <p:sldId id="423" r:id="rId35"/>
    <p:sldId id="424" r:id="rId36"/>
    <p:sldId id="425" r:id="rId37"/>
    <p:sldId id="435" r:id="rId38"/>
    <p:sldId id="318" r:id="rId39"/>
    <p:sldId id="319" r:id="rId40"/>
    <p:sldId id="320" r:id="rId41"/>
    <p:sldId id="321" r:id="rId42"/>
    <p:sldId id="322" r:id="rId43"/>
    <p:sldId id="324" r:id="rId44"/>
    <p:sldId id="323" r:id="rId45"/>
    <p:sldId id="325" r:id="rId46"/>
    <p:sldId id="479" r:id="rId47"/>
    <p:sldId id="327" r:id="rId48"/>
    <p:sldId id="267" r:id="rId49"/>
    <p:sldId id="328" r:id="rId50"/>
  </p:sldIdLst>
  <p:sldSz cx="8229600" cy="5943600"/>
  <p:notesSz cx="6858000" cy="9144000"/>
  <p:embeddedFontLst>
    <p:embeddedFont>
      <p:font typeface="Trebuchet MS" pitchFamily="34" charset="0"/>
      <p:regular r:id="rId52"/>
      <p:bold r:id="rId53"/>
      <p:italic r:id="rId54"/>
      <p:boldItalic r:id="rId55"/>
    </p:embeddedFont>
    <p:embeddedFont>
      <p:font typeface="Wingdings 2" pitchFamily="18" charset="2"/>
      <p:regular r:id="rId56"/>
    </p:embeddedFont>
    <p:embeddedFont>
      <p:font typeface="Gisha" pitchFamily="34" charset="-79"/>
      <p:regular r:id="rId57"/>
      <p:bold r:id="rId58"/>
    </p:embeddedFont>
    <p:embeddedFont>
      <p:font typeface="Lucida Sans Unicode" pitchFamily="34" charset="0"/>
      <p:regular r:id="rId59"/>
    </p:embeddedFont>
  </p:embeddedFontLst>
  <p:defaultTextStyle>
    <a:defPPr>
      <a:defRPr lang="en-US"/>
    </a:defPPr>
    <a:lvl1pPr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1872">
          <p15:clr>
            <a:srgbClr val="A4A3A4"/>
          </p15:clr>
        </p15:guide>
        <p15:guide id="2" pos="2592">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92929"/>
    <a:srgbClr val="CC9900"/>
    <a:srgbClr val="0A173F"/>
    <a:srgbClr val="0C1640"/>
    <a:srgbClr val="162874"/>
    <a:srgbClr val="333333"/>
    <a:srgbClr val="0B153D"/>
    <a:srgbClr val="1C1C1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75592" autoAdjust="0"/>
  </p:normalViewPr>
  <p:slideViewPr>
    <p:cSldViewPr snapToGrid="0">
      <p:cViewPr>
        <p:scale>
          <a:sx n="75" d="100"/>
          <a:sy n="75" d="100"/>
        </p:scale>
        <p:origin x="-1398" y="270"/>
      </p:cViewPr>
      <p:guideLst>
        <p:guide orient="horz" pos="1872"/>
        <p:guide pos="259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8" d="100"/>
          <a:sy n="78" d="100"/>
        </p:scale>
        <p:origin x="-174" y="-84"/>
      </p:cViewPr>
      <p:guideLst>
        <p:guide orient="horz" pos="2880"/>
        <p:guide pos="2160"/>
      </p:guideLst>
    </p:cSldViewPr>
  </p:notesViewPr>
  <p:gridSpacing cx="39327138" cy="3932713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DE89956E-1C20-4B26-9E9B-48DE4303639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cs typeface="+mn-cs"/>
              </a:defRPr>
            </a:lvl1pPr>
          </a:lstStyle>
          <a:p>
            <a:pPr>
              <a:defRPr/>
            </a:pPr>
            <a:endParaRPr lang="en-US"/>
          </a:p>
        </p:txBody>
      </p:sp>
      <p:sp>
        <p:nvSpPr>
          <p:cNvPr id="13315" name="Rectangle 3">
            <a:extLst>
              <a:ext uri="{FF2B5EF4-FFF2-40B4-BE49-F238E27FC236}">
                <a16:creationId xmlns:a16="http://schemas.microsoft.com/office/drawing/2014/main" xmlns="" id="{0E556A6D-95F9-46B9-9CB4-575E6548695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cs typeface="+mn-cs"/>
              </a:defRPr>
            </a:lvl1pPr>
          </a:lstStyle>
          <a:p>
            <a:pPr>
              <a:defRPr/>
            </a:pPr>
            <a:endParaRPr lang="en-US"/>
          </a:p>
        </p:txBody>
      </p:sp>
      <p:sp>
        <p:nvSpPr>
          <p:cNvPr id="35844" name="Rectangle 4">
            <a:extLst>
              <a:ext uri="{FF2B5EF4-FFF2-40B4-BE49-F238E27FC236}">
                <a16:creationId xmlns:a16="http://schemas.microsoft.com/office/drawing/2014/main" xmlns="" id="{FD58504F-09CB-407D-B969-1A5AE899E6AA}"/>
              </a:ext>
            </a:extLst>
          </p:cNvPr>
          <p:cNvSpPr>
            <a:spLocks noGrp="1" noRot="1" noChangeAspect="1" noChangeArrowheads="1" noTextEdit="1"/>
          </p:cNvSpPr>
          <p:nvPr>
            <p:ph type="sldImg" idx="2"/>
          </p:nvPr>
        </p:nvSpPr>
        <p:spPr bwMode="auto">
          <a:xfrm>
            <a:off x="1055688" y="685800"/>
            <a:ext cx="4746625"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7" name="Rectangle 5">
            <a:extLst>
              <a:ext uri="{FF2B5EF4-FFF2-40B4-BE49-F238E27FC236}">
                <a16:creationId xmlns:a16="http://schemas.microsoft.com/office/drawing/2014/main" xmlns="" id="{0032A424-089B-40A6-8CEB-9D48C9A1D16B}"/>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Rectangle 6">
            <a:extLst>
              <a:ext uri="{FF2B5EF4-FFF2-40B4-BE49-F238E27FC236}">
                <a16:creationId xmlns:a16="http://schemas.microsoft.com/office/drawing/2014/main" xmlns="" id="{F2BA029E-465C-496D-81ED-11DA8844071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cs typeface="+mn-cs"/>
              </a:defRPr>
            </a:lvl1pPr>
          </a:lstStyle>
          <a:p>
            <a:pPr>
              <a:defRPr/>
            </a:pPr>
            <a:endParaRPr lang="en-US"/>
          </a:p>
        </p:txBody>
      </p:sp>
      <p:sp>
        <p:nvSpPr>
          <p:cNvPr id="13319" name="Rectangle 7">
            <a:extLst>
              <a:ext uri="{FF2B5EF4-FFF2-40B4-BE49-F238E27FC236}">
                <a16:creationId xmlns:a16="http://schemas.microsoft.com/office/drawing/2014/main" xmlns="" id="{2394E750-E660-4FAC-BF63-6907BC377B39}"/>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04FC25F-1DE7-4DCA-BFBD-DA518D4F2AFB}" type="slidenum">
              <a:rPr lang="en-US" altLang="he-IL"/>
              <a:pPr/>
              <a:t>‹#›</a:t>
            </a:fld>
            <a:endParaRPr lang="en-US" altLang="he-I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xmlns="" id="{4E2D06B9-177E-4195-BA89-16A0EDBB5BC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B18246E5-8654-4C9D-9678-E04FBFC054DE}" type="slidenum">
              <a:rPr lang="en-US" altLang="he-IL" sz="1200"/>
              <a:pPr eaLnBrk="1" hangingPunct="1"/>
              <a:t>1</a:t>
            </a:fld>
            <a:endParaRPr lang="en-US" altLang="he-IL" sz="1200"/>
          </a:p>
        </p:txBody>
      </p:sp>
      <p:sp>
        <p:nvSpPr>
          <p:cNvPr id="36867" name="Rectangle 2">
            <a:extLst>
              <a:ext uri="{FF2B5EF4-FFF2-40B4-BE49-F238E27FC236}">
                <a16:creationId xmlns:a16="http://schemas.microsoft.com/office/drawing/2014/main" xmlns="" id="{E1299969-80FB-4218-A078-65C84D82559A}"/>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xmlns="" id="{E4FBDC66-A92A-4742-AD80-2217742211C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he-IL" altLang="he-I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מציין מיקום של תמונת שקופית 1">
            <a:extLst>
              <a:ext uri="{FF2B5EF4-FFF2-40B4-BE49-F238E27FC236}">
                <a16:creationId xmlns:a16="http://schemas.microsoft.com/office/drawing/2014/main" xmlns="" id="{73A90371-054E-401A-89E2-8154F5BD1592}"/>
              </a:ext>
            </a:extLst>
          </p:cNvPr>
          <p:cNvSpPr>
            <a:spLocks noGrp="1" noRot="1" noChangeAspect="1" noTextEdit="1"/>
          </p:cNvSpPr>
          <p:nvPr>
            <p:ph type="sldImg"/>
          </p:nvPr>
        </p:nvSpPr>
        <p:spPr>
          <a:ln/>
        </p:spPr>
      </p:sp>
      <p:sp>
        <p:nvSpPr>
          <p:cNvPr id="46083" name="מציין מיקום של הערות 2">
            <a:extLst>
              <a:ext uri="{FF2B5EF4-FFF2-40B4-BE49-F238E27FC236}">
                <a16:creationId xmlns:a16="http://schemas.microsoft.com/office/drawing/2014/main" xmlns="" id="{01EC7D0D-B7B1-43E2-BBC6-7D9DC5942E1B}"/>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CDBA4807-DA70-4CA2-B972-C0ACAC6C231A}"/>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DC9FF9F8-4C1C-4005-B98C-9B1B20C24590}" type="slidenum">
              <a:rPr lang="en-US" altLang="he-IL" sz="1200"/>
              <a:pPr eaLnBrk="1" hangingPunct="1"/>
              <a:t>10</a:t>
            </a:fld>
            <a:endParaRPr lang="en-US" altLang="he-IL"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מציין מיקום של תמונת שקופית 1">
            <a:extLst>
              <a:ext uri="{FF2B5EF4-FFF2-40B4-BE49-F238E27FC236}">
                <a16:creationId xmlns:a16="http://schemas.microsoft.com/office/drawing/2014/main" xmlns="" id="{1C4FA4C1-95E8-4A67-B922-B983C2800631}"/>
              </a:ext>
            </a:extLst>
          </p:cNvPr>
          <p:cNvSpPr>
            <a:spLocks noGrp="1" noRot="1" noChangeAspect="1" noTextEdit="1"/>
          </p:cNvSpPr>
          <p:nvPr>
            <p:ph type="sldImg"/>
          </p:nvPr>
        </p:nvSpPr>
        <p:spPr>
          <a:ln/>
        </p:spPr>
      </p:sp>
      <p:sp>
        <p:nvSpPr>
          <p:cNvPr id="47107" name="מציין מיקום של הערות 2">
            <a:extLst>
              <a:ext uri="{FF2B5EF4-FFF2-40B4-BE49-F238E27FC236}">
                <a16:creationId xmlns:a16="http://schemas.microsoft.com/office/drawing/2014/main" xmlns="" id="{E4DCECDC-08C3-4435-AC01-DB24407A0E2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DED0492C-082F-4861-8A8C-87897FA8FB27}"/>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432F8C83-312E-47C8-A798-EBBC18DCAB00}" type="slidenum">
              <a:rPr lang="en-US" altLang="he-IL" sz="1200"/>
              <a:pPr eaLnBrk="1" hangingPunct="1"/>
              <a:t>11</a:t>
            </a:fld>
            <a:endParaRPr lang="en-US" altLang="he-IL"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xmlns="" id="{A522E9B7-CCF8-4FA5-AFF5-D0F4027AAB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Notes Placeholder 2">
            <a:extLst>
              <a:ext uri="{FF2B5EF4-FFF2-40B4-BE49-F238E27FC236}">
                <a16:creationId xmlns:a16="http://schemas.microsoft.com/office/drawing/2014/main" xmlns="" id="{D41FB713-C9A8-43A7-ACE8-612AD00D5A3A}"/>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a:t>Firms need to pay attention to all activities in the value chain. Managers should explore all value chain activities, including relationships among them, as candidates for cost reductions. Firms can also be vulnerable to price increases in the factors of production. A firm’s strategy may consist of value-creating activities that are easy to imitate. Firms striving to attain cost leadership advantages must obtain a level of parity on differentiation. Building a low-cost advantage often requires significant investments in plant and equipment, distribution systems, and large, economically scaled operations. As result, firms often find that these investments limit their flexibility. As a result they have difficulty responding to changes in the environment. Ultimately, the foundation of the firm’s cost advantage may become obsolete. In these circumstances, other firms develop new ways of cutting costs, leaving the old cost-leaders at a significant disadvantage. See  Cases 31 &amp; 32: General Motors, &amp; Ford.</a:t>
            </a:r>
          </a:p>
        </p:txBody>
      </p:sp>
      <p:sp>
        <p:nvSpPr>
          <p:cNvPr id="61444" name="Slide Number Placeholder 3">
            <a:extLst>
              <a:ext uri="{FF2B5EF4-FFF2-40B4-BE49-F238E27FC236}">
                <a16:creationId xmlns:a16="http://schemas.microsoft.com/office/drawing/2014/main" xmlns="" id="{FA84E66B-656A-4173-95AB-1FC8251B2F50}"/>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D151997-937B-437D-A3CF-652B9EDDDCA1}" type="slidenum">
              <a:rPr lang="en-US" altLang="he-IL"/>
              <a:pPr eaLnBrk="1" hangingPunct="1"/>
              <a:t>12</a:t>
            </a:fld>
            <a:endParaRPr lang="en-US" altLang="he-IL"/>
          </a:p>
        </p:txBody>
      </p:sp>
    </p:spTree>
    <p:extLst>
      <p:ext uri="{BB962C8B-B14F-4D97-AF65-F5344CB8AC3E}">
        <p14:creationId xmlns:p14="http://schemas.microsoft.com/office/powerpoint/2010/main" xmlns="" val="4228860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מציין מיקום של תמונת שקופית 1">
            <a:extLst>
              <a:ext uri="{FF2B5EF4-FFF2-40B4-BE49-F238E27FC236}">
                <a16:creationId xmlns:a16="http://schemas.microsoft.com/office/drawing/2014/main" xmlns="" id="{E7E945D8-9B46-4C6D-9D7A-7BBBA507CE24}"/>
              </a:ext>
            </a:extLst>
          </p:cNvPr>
          <p:cNvSpPr>
            <a:spLocks noGrp="1" noRot="1" noChangeAspect="1" noTextEdit="1"/>
          </p:cNvSpPr>
          <p:nvPr>
            <p:ph type="sldImg"/>
          </p:nvPr>
        </p:nvSpPr>
        <p:spPr>
          <a:ln/>
        </p:spPr>
      </p:sp>
      <p:sp>
        <p:nvSpPr>
          <p:cNvPr id="48131" name="מציין מיקום של הערות 2">
            <a:extLst>
              <a:ext uri="{FF2B5EF4-FFF2-40B4-BE49-F238E27FC236}">
                <a16:creationId xmlns:a16="http://schemas.microsoft.com/office/drawing/2014/main" xmlns="" id="{1887B506-FF0B-41B9-AF71-1447829A63E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CBB4F3F6-9F71-4132-8BE3-F26A6AD6C7B4}"/>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92B821AE-16C7-4F26-A324-505A57D907DA}" type="slidenum">
              <a:rPr lang="en-US" altLang="he-IL" sz="1200"/>
              <a:pPr eaLnBrk="1" hangingPunct="1"/>
              <a:t>13</a:t>
            </a:fld>
            <a:endParaRPr lang="en-US" altLang="he-IL"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מציין מיקום של תמונת שקופית 1">
            <a:extLst>
              <a:ext uri="{FF2B5EF4-FFF2-40B4-BE49-F238E27FC236}">
                <a16:creationId xmlns:a16="http://schemas.microsoft.com/office/drawing/2014/main" xmlns="" id="{94FCD53B-BCA4-4468-B47F-C58DAF1366D8}"/>
              </a:ext>
            </a:extLst>
          </p:cNvPr>
          <p:cNvSpPr>
            <a:spLocks noGrp="1" noRot="1" noChangeAspect="1" noTextEdit="1"/>
          </p:cNvSpPr>
          <p:nvPr>
            <p:ph type="sldImg"/>
          </p:nvPr>
        </p:nvSpPr>
        <p:spPr>
          <a:ln/>
        </p:spPr>
      </p:sp>
      <p:sp>
        <p:nvSpPr>
          <p:cNvPr id="49155" name="מציין מיקום של הערות 2">
            <a:extLst>
              <a:ext uri="{FF2B5EF4-FFF2-40B4-BE49-F238E27FC236}">
                <a16:creationId xmlns:a16="http://schemas.microsoft.com/office/drawing/2014/main" xmlns="" id="{775B9D98-7C11-4DAD-B528-A960F41A158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59E45608-090D-4358-9302-591690911988}"/>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C1D238A4-271D-4433-9CA4-0CFB3CF3D669}" type="slidenum">
              <a:rPr lang="en-US" altLang="he-IL" sz="1200"/>
              <a:pPr eaLnBrk="1" hangingPunct="1"/>
              <a:t>14</a:t>
            </a:fld>
            <a:endParaRPr lang="en-US" altLang="he-IL"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מציין מיקום של תמונת שקופית 1">
            <a:extLst>
              <a:ext uri="{FF2B5EF4-FFF2-40B4-BE49-F238E27FC236}">
                <a16:creationId xmlns:a16="http://schemas.microsoft.com/office/drawing/2014/main" xmlns="" id="{9E3E09FF-3F42-465C-A12B-E5539D2CAE87}"/>
              </a:ext>
            </a:extLst>
          </p:cNvPr>
          <p:cNvSpPr>
            <a:spLocks noGrp="1" noRot="1" noChangeAspect="1" noTextEdit="1"/>
          </p:cNvSpPr>
          <p:nvPr>
            <p:ph type="sldImg"/>
          </p:nvPr>
        </p:nvSpPr>
        <p:spPr>
          <a:ln/>
        </p:spPr>
      </p:sp>
      <p:sp>
        <p:nvSpPr>
          <p:cNvPr id="50179" name="מציין מיקום של הערות 2">
            <a:extLst>
              <a:ext uri="{FF2B5EF4-FFF2-40B4-BE49-F238E27FC236}">
                <a16:creationId xmlns:a16="http://schemas.microsoft.com/office/drawing/2014/main" xmlns="" id="{FD3CD4F0-9250-4F10-990E-D541681794C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FA5C3C2F-F3B1-4766-9EB7-AF79195CF892}"/>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AC29603D-6446-4DE4-9D76-BF96439A0C6B}" type="slidenum">
              <a:rPr lang="en-US" altLang="he-IL" sz="1200"/>
              <a:pPr eaLnBrk="1" hangingPunct="1"/>
              <a:t>15</a:t>
            </a:fld>
            <a:endParaRPr lang="en-US" altLang="he-IL"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xmlns="" id="{DFC9EB5A-28EF-458F-A059-A8847F1C21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5539" name="Notes Placeholder 2">
            <a:extLst>
              <a:ext uri="{FF2B5EF4-FFF2-40B4-BE49-F238E27FC236}">
                <a16:creationId xmlns:a16="http://schemas.microsoft.com/office/drawing/2014/main" xmlns="" id="{BFFD70E0-C7A4-434D-B0BA-702160CE9242}"/>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a:t>It’s not enough just to be different. A differentiation strategy must provide unique bundles of products and/or services that customers value highly. Firms may also strive for quality of service that is higher than customers desire thus they become vulnerable to competitors who provide an appropriate level of quality at a lower price. In addition customers may desire the product but are repelled by the price premium. Differentiation advantages can be eroded through imitation. Firms may also erode their quality brand image by adding products or services with lower prices and less quality, thus confusing the customer. (For instance, see Case 9: Ann Taylor – what IS the difference between Ann Taylor and LOFT?) Companies must also realize that although they may perceive their products and services as differentiated, their customers may view them as commodities.</a:t>
            </a:r>
          </a:p>
        </p:txBody>
      </p:sp>
      <p:sp>
        <p:nvSpPr>
          <p:cNvPr id="65540" name="Slide Number Placeholder 3">
            <a:extLst>
              <a:ext uri="{FF2B5EF4-FFF2-40B4-BE49-F238E27FC236}">
                <a16:creationId xmlns:a16="http://schemas.microsoft.com/office/drawing/2014/main" xmlns="" id="{44CA6F6B-A975-4C74-8C7C-86405A66ADC0}"/>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4BE983-96D2-4291-A707-95D71B1DE14F}" type="slidenum">
              <a:rPr lang="en-US" altLang="he-IL"/>
              <a:pPr eaLnBrk="1" hangingPunct="1"/>
              <a:t>16</a:t>
            </a:fld>
            <a:endParaRPr lang="en-US" altLang="he-IL"/>
          </a:p>
        </p:txBody>
      </p:sp>
    </p:spTree>
    <p:extLst>
      <p:ext uri="{BB962C8B-B14F-4D97-AF65-F5344CB8AC3E}">
        <p14:creationId xmlns:p14="http://schemas.microsoft.com/office/powerpoint/2010/main" xmlns="" val="1306883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xmlns="" id="{60D14726-C695-46AA-AFEC-D4D46396A8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0659" name="Notes Placeholder 2">
            <a:extLst>
              <a:ext uri="{FF2B5EF4-FFF2-40B4-BE49-F238E27FC236}">
                <a16:creationId xmlns:a16="http://schemas.microsoft.com/office/drawing/2014/main" xmlns="" id="{B9EF6956-677A-465D-97B3-8AFE825B4C9D}"/>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a:t>Combination strategies</a:t>
            </a:r>
            <a:r>
              <a:rPr lang="en-US" altLang="he-IL"/>
              <a:t> = firms’ integrations of various strategies to provide multiple types of value to customers. A combination low-cost and differentiation strategy enables a firm to provide two types of value to customers: differentiated abilities ( e.g., high quality, brand identification, reputation) and lower prices (because of the firm’s lower costs in value creating activities). For example, superior quality can lead to lower costs because of less need for rework in manufacturing, fewer warranty claims, a reduced need for customer service personnel to resolve customer complaints, and so forth.</a:t>
            </a:r>
          </a:p>
        </p:txBody>
      </p:sp>
      <p:sp>
        <p:nvSpPr>
          <p:cNvPr id="70660" name="Slide Number Placeholder 3">
            <a:extLst>
              <a:ext uri="{FF2B5EF4-FFF2-40B4-BE49-F238E27FC236}">
                <a16:creationId xmlns:a16="http://schemas.microsoft.com/office/drawing/2014/main" xmlns="" id="{71E62C2F-4FD0-412D-8296-F02FFF10FCC2}"/>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01137F-9D15-4BF9-8A15-BD61C3A9E392}" type="slidenum">
              <a:rPr lang="en-US" altLang="he-IL"/>
              <a:pPr eaLnBrk="1" hangingPunct="1"/>
              <a:t>17</a:t>
            </a:fld>
            <a:endParaRPr lang="en-US" altLang="he-IL"/>
          </a:p>
        </p:txBody>
      </p:sp>
    </p:spTree>
    <p:extLst>
      <p:ext uri="{BB962C8B-B14F-4D97-AF65-F5344CB8AC3E}">
        <p14:creationId xmlns:p14="http://schemas.microsoft.com/office/powerpoint/2010/main" xmlns="" val="1357976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xmlns="" id="{45CB2B9E-B4A0-45BD-8682-82D0DF5DC8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Notes Placeholder 2">
            <a:extLst>
              <a:ext uri="{FF2B5EF4-FFF2-40B4-BE49-F238E27FC236}">
                <a16:creationId xmlns:a16="http://schemas.microsoft.com/office/drawing/2014/main" xmlns="" id="{5CA5C4E3-DD30-4145-B7BD-FBE9C8018923}"/>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a:t>Mass customization</a:t>
            </a:r>
            <a:r>
              <a:rPr lang="en-US" altLang="he-IL"/>
              <a:t> = a firm’s ability to manufacture unique products in small quantities at low cost. This is facilitated by advances in manufacturing technologies such as CAD/CAM. Nike, Land’s End, Cannondale, and Andersen Windows are given as examples. </a:t>
            </a:r>
            <a:r>
              <a:rPr lang="en-US" altLang="he-IL" i="1"/>
              <a:t>Profit pool</a:t>
            </a:r>
            <a:r>
              <a:rPr lang="en-US" altLang="he-IL"/>
              <a:t> = the total profits in an industry at all points along the industry’s value chain. The structure of the profit pool can be complex. The potential pool of profits will be deeper in some segments of the value chain than others, and the depths will vary within an individual segment. Segment profitability may vary widely by customer group, product category, geographic market, or distribution channel. Additionally, the pattern of profit concentration in an industry is often very different from the pattern of revenue generation. Many firms have also achieved success by integrating activities throughout the extended value chain by using information technology to link their own value change with the value chains of their customers and suppliers.</a:t>
            </a:r>
          </a:p>
        </p:txBody>
      </p:sp>
      <p:sp>
        <p:nvSpPr>
          <p:cNvPr id="71684" name="Slide Number Placeholder 3">
            <a:extLst>
              <a:ext uri="{FF2B5EF4-FFF2-40B4-BE49-F238E27FC236}">
                <a16:creationId xmlns:a16="http://schemas.microsoft.com/office/drawing/2014/main" xmlns="" id="{7550D809-96B7-4D62-AEE4-6E2B9E64870E}"/>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79202B-B1AE-490E-8FBF-BD1CE7113B66}" type="slidenum">
              <a:rPr lang="en-US" altLang="he-IL"/>
              <a:pPr eaLnBrk="1" hangingPunct="1"/>
              <a:t>18</a:t>
            </a:fld>
            <a:endParaRPr lang="en-US" altLang="he-IL"/>
          </a:p>
        </p:txBody>
      </p:sp>
    </p:spTree>
    <p:extLst>
      <p:ext uri="{BB962C8B-B14F-4D97-AF65-F5344CB8AC3E}">
        <p14:creationId xmlns:p14="http://schemas.microsoft.com/office/powerpoint/2010/main" xmlns="" val="1190114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xmlns="" id="{DBEDF784-7BDD-4DB8-AA8D-8C5EB5813F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7" name="Notes Placeholder 2">
            <a:extLst>
              <a:ext uri="{FF2B5EF4-FFF2-40B4-BE49-F238E27FC236}">
                <a16:creationId xmlns:a16="http://schemas.microsoft.com/office/drawing/2014/main" xmlns="" id="{993EF223-D0A8-4B27-AC08-FA3938C1C0D2}"/>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a:t>Firms that successfully integrate both differentiation and cost advantages create an enviable position. This dominant competitive position serves to erect high entry barriers to potential competitors that have neither the financial nor physical resources to compete head-to-head. The organization’s larger size can provide enormous bargaining power over suppliers. Low pricing and wide selection can reduce the power of buyers because there are relatively few competitors that can provide a comparable cost/value proposition. This overall value proposition also makes potential substitute products a less viable threat. Walmart is given as an example.</a:t>
            </a:r>
          </a:p>
        </p:txBody>
      </p:sp>
      <p:sp>
        <p:nvSpPr>
          <p:cNvPr id="72708" name="Slide Number Placeholder 3">
            <a:extLst>
              <a:ext uri="{FF2B5EF4-FFF2-40B4-BE49-F238E27FC236}">
                <a16:creationId xmlns:a16="http://schemas.microsoft.com/office/drawing/2014/main" xmlns="" id="{7F1CD915-80A3-441D-8F44-4A12CD019084}"/>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B30C4A-F81F-4C2C-81B8-C0E53FF72E0B}" type="slidenum">
              <a:rPr lang="en-US" altLang="he-IL"/>
              <a:pPr eaLnBrk="1" hangingPunct="1"/>
              <a:t>19</a:t>
            </a:fld>
            <a:endParaRPr lang="en-US" altLang="he-IL"/>
          </a:p>
        </p:txBody>
      </p:sp>
    </p:spTree>
    <p:extLst>
      <p:ext uri="{BB962C8B-B14F-4D97-AF65-F5344CB8AC3E}">
        <p14:creationId xmlns:p14="http://schemas.microsoft.com/office/powerpoint/2010/main" xmlns="" val="1517495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מציין מיקום של תמונת שקופית 1">
            <a:extLst>
              <a:ext uri="{FF2B5EF4-FFF2-40B4-BE49-F238E27FC236}">
                <a16:creationId xmlns:a16="http://schemas.microsoft.com/office/drawing/2014/main" xmlns="" id="{A9CC8430-E18F-48D3-8B86-350B23D660B0}"/>
              </a:ext>
            </a:extLst>
          </p:cNvPr>
          <p:cNvSpPr>
            <a:spLocks noGrp="1" noRot="1" noChangeAspect="1" noTextEdit="1"/>
          </p:cNvSpPr>
          <p:nvPr>
            <p:ph type="sldImg"/>
          </p:nvPr>
        </p:nvSpPr>
        <p:spPr>
          <a:ln/>
        </p:spPr>
      </p:sp>
      <p:sp>
        <p:nvSpPr>
          <p:cNvPr id="37891" name="מציין מיקום של הערות 2">
            <a:extLst>
              <a:ext uri="{FF2B5EF4-FFF2-40B4-BE49-F238E27FC236}">
                <a16:creationId xmlns:a16="http://schemas.microsoft.com/office/drawing/2014/main" xmlns="" id="{F3B696B7-76A1-4872-9656-561551A7C7C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388F5EE3-847C-4FD6-A3B2-87F50AA1B296}"/>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26408A7C-595D-4D04-B537-CA3BCCA9423C}" type="slidenum">
              <a:rPr lang="en-US" altLang="he-IL" sz="1200"/>
              <a:pPr eaLnBrk="1" hangingPunct="1"/>
              <a:t>2</a:t>
            </a:fld>
            <a:endParaRPr lang="en-US" altLang="he-IL"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xmlns="" id="{040B7069-FC2C-44E8-B80B-B57B2FBEC4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3731" name="Notes Placeholder 2">
            <a:extLst>
              <a:ext uri="{FF2B5EF4-FFF2-40B4-BE49-F238E27FC236}">
                <a16:creationId xmlns:a16="http://schemas.microsoft.com/office/drawing/2014/main" xmlns="" id="{66AA4109-1CD0-4A3B-9276-91F9D118A66C}"/>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a:t>A key issue in strategic management is the creation of competitive advantages that enable the firm to enjoy above average returns. Some firms may become “stuck in the middle” if they try to attain both cost and differentiation advantages. While integrating activities across a firm’s value chain, firms must consider the expenses linked to technology and investment, managerial time and commitment, and the involvement and investment required by the firm’s customers and suppliers. The firm must be confident that it can generate a sufficient scale of operations and revenues to justify all associated expenses. Finally, firms may fail to accurately assess sources of revenue and profits in their value chain.</a:t>
            </a:r>
          </a:p>
        </p:txBody>
      </p:sp>
      <p:sp>
        <p:nvSpPr>
          <p:cNvPr id="73732" name="Slide Number Placeholder 3">
            <a:extLst>
              <a:ext uri="{FF2B5EF4-FFF2-40B4-BE49-F238E27FC236}">
                <a16:creationId xmlns:a16="http://schemas.microsoft.com/office/drawing/2014/main" xmlns="" id="{1B7DC635-0883-43A0-AE83-6B4F849017B9}"/>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B06FF3-D773-4D29-8560-DD4CEFBE2608}" type="slidenum">
              <a:rPr lang="en-US" altLang="he-IL"/>
              <a:pPr eaLnBrk="1" hangingPunct="1"/>
              <a:t>20</a:t>
            </a:fld>
            <a:endParaRPr lang="en-US" altLang="he-IL"/>
          </a:p>
        </p:txBody>
      </p:sp>
    </p:spTree>
    <p:extLst>
      <p:ext uri="{BB962C8B-B14F-4D97-AF65-F5344CB8AC3E}">
        <p14:creationId xmlns:p14="http://schemas.microsoft.com/office/powerpoint/2010/main" xmlns="" val="127893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מציין מיקום של תמונת שקופית 1">
            <a:extLst>
              <a:ext uri="{FF2B5EF4-FFF2-40B4-BE49-F238E27FC236}">
                <a16:creationId xmlns:a16="http://schemas.microsoft.com/office/drawing/2014/main" xmlns="" id="{F156580F-942B-40F8-99DE-F862B6BA5B43}"/>
              </a:ext>
            </a:extLst>
          </p:cNvPr>
          <p:cNvSpPr>
            <a:spLocks noGrp="1" noRot="1" noChangeAspect="1" noTextEdit="1"/>
          </p:cNvSpPr>
          <p:nvPr>
            <p:ph type="sldImg"/>
          </p:nvPr>
        </p:nvSpPr>
        <p:spPr>
          <a:ln/>
        </p:spPr>
      </p:sp>
      <p:sp>
        <p:nvSpPr>
          <p:cNvPr id="51203" name="מציין מיקום של הערות 2">
            <a:extLst>
              <a:ext uri="{FF2B5EF4-FFF2-40B4-BE49-F238E27FC236}">
                <a16:creationId xmlns:a16="http://schemas.microsoft.com/office/drawing/2014/main" xmlns="" id="{97815EBE-BFC2-4E99-81D0-670EFE33AE7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B0DF4C8C-F5DD-4559-87DC-F812732AB68B}"/>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84F70BA6-942B-47BE-A2A5-ACD74FE2B1B3}" type="slidenum">
              <a:rPr lang="en-US" altLang="he-IL" sz="1200"/>
              <a:pPr eaLnBrk="1" hangingPunct="1"/>
              <a:t>21</a:t>
            </a:fld>
            <a:endParaRPr lang="en-US" altLang="he-IL" sz="1200"/>
          </a:p>
        </p:txBody>
      </p:sp>
    </p:spTree>
    <p:extLst>
      <p:ext uri="{BB962C8B-B14F-4D97-AF65-F5344CB8AC3E}">
        <p14:creationId xmlns:p14="http://schemas.microsoft.com/office/powerpoint/2010/main" xmlns="" val="3392489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מציין מיקום של תמונת שקופית 1">
            <a:extLst>
              <a:ext uri="{FF2B5EF4-FFF2-40B4-BE49-F238E27FC236}">
                <a16:creationId xmlns:a16="http://schemas.microsoft.com/office/drawing/2014/main" xmlns="" id="{F156580F-942B-40F8-99DE-F862B6BA5B43}"/>
              </a:ext>
            </a:extLst>
          </p:cNvPr>
          <p:cNvSpPr>
            <a:spLocks noGrp="1" noRot="1" noChangeAspect="1" noTextEdit="1"/>
          </p:cNvSpPr>
          <p:nvPr>
            <p:ph type="sldImg"/>
          </p:nvPr>
        </p:nvSpPr>
        <p:spPr>
          <a:ln/>
        </p:spPr>
      </p:sp>
      <p:sp>
        <p:nvSpPr>
          <p:cNvPr id="51203" name="מציין מיקום של הערות 2">
            <a:extLst>
              <a:ext uri="{FF2B5EF4-FFF2-40B4-BE49-F238E27FC236}">
                <a16:creationId xmlns:a16="http://schemas.microsoft.com/office/drawing/2014/main" xmlns="" id="{97815EBE-BFC2-4E99-81D0-670EFE33AE7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B0DF4C8C-F5DD-4559-87DC-F812732AB68B}"/>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84F70BA6-942B-47BE-A2A5-ACD74FE2B1B3}" type="slidenum">
              <a:rPr lang="en-US" altLang="he-IL" sz="1200"/>
              <a:pPr eaLnBrk="1" hangingPunct="1"/>
              <a:t>22</a:t>
            </a:fld>
            <a:endParaRPr lang="en-US" altLang="he-IL"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מציין מיקום של תמונת שקופית 1">
            <a:extLst>
              <a:ext uri="{FF2B5EF4-FFF2-40B4-BE49-F238E27FC236}">
                <a16:creationId xmlns:a16="http://schemas.microsoft.com/office/drawing/2014/main" xmlns="" id="{7B13A214-DD12-4ADA-A119-D9C4BB4E841C}"/>
              </a:ext>
            </a:extLst>
          </p:cNvPr>
          <p:cNvSpPr>
            <a:spLocks noGrp="1" noRot="1" noChangeAspect="1" noTextEdit="1"/>
          </p:cNvSpPr>
          <p:nvPr>
            <p:ph type="sldImg"/>
          </p:nvPr>
        </p:nvSpPr>
        <p:spPr>
          <a:ln/>
        </p:spPr>
      </p:sp>
      <p:sp>
        <p:nvSpPr>
          <p:cNvPr id="52227" name="מציין מיקום של הערות 2">
            <a:extLst>
              <a:ext uri="{FF2B5EF4-FFF2-40B4-BE49-F238E27FC236}">
                <a16:creationId xmlns:a16="http://schemas.microsoft.com/office/drawing/2014/main" xmlns="" id="{6DE0C990-4F83-433D-8240-DBEF3E72FD5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dirty="0"/>
          </a:p>
        </p:txBody>
      </p:sp>
      <p:sp>
        <p:nvSpPr>
          <p:cNvPr id="4" name="מציין מיקום של מספר שקופית 3">
            <a:extLst>
              <a:ext uri="{FF2B5EF4-FFF2-40B4-BE49-F238E27FC236}">
                <a16:creationId xmlns:a16="http://schemas.microsoft.com/office/drawing/2014/main" xmlns="" id="{8B850D9A-76F6-43C4-B4B5-16666B233134}"/>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78E2C2F5-6C80-40AE-A23C-61910B83DB9C}" type="slidenum">
              <a:rPr lang="en-US" altLang="he-IL" sz="1200"/>
              <a:pPr eaLnBrk="1" hangingPunct="1"/>
              <a:t>23</a:t>
            </a:fld>
            <a:endParaRPr lang="en-US" altLang="he-IL"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מציין מיקום של תמונת שקופית 1">
            <a:extLst>
              <a:ext uri="{FF2B5EF4-FFF2-40B4-BE49-F238E27FC236}">
                <a16:creationId xmlns:a16="http://schemas.microsoft.com/office/drawing/2014/main" xmlns="" id="{7B13A214-DD12-4ADA-A119-D9C4BB4E841C}"/>
              </a:ext>
            </a:extLst>
          </p:cNvPr>
          <p:cNvSpPr>
            <a:spLocks noGrp="1" noRot="1" noChangeAspect="1" noTextEdit="1"/>
          </p:cNvSpPr>
          <p:nvPr>
            <p:ph type="sldImg"/>
          </p:nvPr>
        </p:nvSpPr>
        <p:spPr>
          <a:ln/>
        </p:spPr>
      </p:sp>
      <p:sp>
        <p:nvSpPr>
          <p:cNvPr id="52227" name="מציין מיקום של הערות 2">
            <a:extLst>
              <a:ext uri="{FF2B5EF4-FFF2-40B4-BE49-F238E27FC236}">
                <a16:creationId xmlns:a16="http://schemas.microsoft.com/office/drawing/2014/main" xmlns="" id="{6DE0C990-4F83-433D-8240-DBEF3E72FD5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dirty="0"/>
          </a:p>
        </p:txBody>
      </p:sp>
      <p:sp>
        <p:nvSpPr>
          <p:cNvPr id="4" name="מציין מיקום של מספר שקופית 3">
            <a:extLst>
              <a:ext uri="{FF2B5EF4-FFF2-40B4-BE49-F238E27FC236}">
                <a16:creationId xmlns:a16="http://schemas.microsoft.com/office/drawing/2014/main" xmlns="" id="{8B850D9A-76F6-43C4-B4B5-16666B233134}"/>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78E2C2F5-6C80-40AE-A23C-61910B83DB9C}" type="slidenum">
              <a:rPr lang="en-US" altLang="he-IL" sz="1200"/>
              <a:pPr eaLnBrk="1" hangingPunct="1"/>
              <a:t>24</a:t>
            </a:fld>
            <a:endParaRPr lang="en-US" altLang="he-IL" sz="1200"/>
          </a:p>
        </p:txBody>
      </p:sp>
    </p:spTree>
    <p:extLst>
      <p:ext uri="{BB962C8B-B14F-4D97-AF65-F5344CB8AC3E}">
        <p14:creationId xmlns:p14="http://schemas.microsoft.com/office/powerpoint/2010/main" xmlns="" val="2611410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מציין מיקום של תמונת שקופית 1">
            <a:extLst>
              <a:ext uri="{FF2B5EF4-FFF2-40B4-BE49-F238E27FC236}">
                <a16:creationId xmlns:a16="http://schemas.microsoft.com/office/drawing/2014/main" xmlns="" id="{62845E15-BB81-4356-978C-CB1FD6FD26BE}"/>
              </a:ext>
            </a:extLst>
          </p:cNvPr>
          <p:cNvSpPr>
            <a:spLocks noGrp="1" noRot="1" noChangeAspect="1" noTextEdit="1"/>
          </p:cNvSpPr>
          <p:nvPr>
            <p:ph type="sldImg"/>
          </p:nvPr>
        </p:nvSpPr>
        <p:spPr>
          <a:ln/>
        </p:spPr>
      </p:sp>
      <p:sp>
        <p:nvSpPr>
          <p:cNvPr id="53251" name="מציין מיקום של הערות 2">
            <a:extLst>
              <a:ext uri="{FF2B5EF4-FFF2-40B4-BE49-F238E27FC236}">
                <a16:creationId xmlns:a16="http://schemas.microsoft.com/office/drawing/2014/main" xmlns="" id="{435CD10A-6132-40B0-B7F9-39353F53C1D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B42C8EFE-7B65-4B2B-8011-B60535FCE5D0}"/>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C1A199D4-7DD4-4EE6-B8EB-32A645221C9B}" type="slidenum">
              <a:rPr lang="en-US" altLang="he-IL" sz="1200"/>
              <a:pPr eaLnBrk="1" hangingPunct="1"/>
              <a:t>25</a:t>
            </a:fld>
            <a:endParaRPr lang="en-US" altLang="he-IL"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מציין מיקום של תמונת שקופית 1">
            <a:extLst>
              <a:ext uri="{FF2B5EF4-FFF2-40B4-BE49-F238E27FC236}">
                <a16:creationId xmlns:a16="http://schemas.microsoft.com/office/drawing/2014/main" xmlns="" id="{50A01BEB-3F64-42B2-8A6F-D4C8B66784AE}"/>
              </a:ext>
            </a:extLst>
          </p:cNvPr>
          <p:cNvSpPr>
            <a:spLocks noGrp="1" noRot="1" noChangeAspect="1" noTextEdit="1"/>
          </p:cNvSpPr>
          <p:nvPr>
            <p:ph type="sldImg"/>
          </p:nvPr>
        </p:nvSpPr>
        <p:spPr>
          <a:ln/>
        </p:spPr>
      </p:sp>
      <p:sp>
        <p:nvSpPr>
          <p:cNvPr id="54275" name="מציין מיקום של הערות 2">
            <a:extLst>
              <a:ext uri="{FF2B5EF4-FFF2-40B4-BE49-F238E27FC236}">
                <a16:creationId xmlns:a16="http://schemas.microsoft.com/office/drawing/2014/main" xmlns="" id="{AF6C165B-AF82-434A-87BD-75298C248172}"/>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BD121C09-7637-46BB-96A1-981BA419A69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F75B81BF-82BB-480A-A2F8-6BF0CE5319A5}" type="slidenum">
              <a:rPr lang="en-US" altLang="he-IL" sz="1200"/>
              <a:pPr eaLnBrk="1" hangingPunct="1"/>
              <a:t>26</a:t>
            </a:fld>
            <a:endParaRPr lang="en-US" altLang="he-IL"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מציין מיקום של תמונת שקופית 1">
            <a:extLst>
              <a:ext uri="{FF2B5EF4-FFF2-40B4-BE49-F238E27FC236}">
                <a16:creationId xmlns:a16="http://schemas.microsoft.com/office/drawing/2014/main" xmlns="" id="{50A01BEB-3F64-42B2-8A6F-D4C8B66784AE}"/>
              </a:ext>
            </a:extLst>
          </p:cNvPr>
          <p:cNvSpPr>
            <a:spLocks noGrp="1" noRot="1" noChangeAspect="1" noTextEdit="1"/>
          </p:cNvSpPr>
          <p:nvPr>
            <p:ph type="sldImg"/>
          </p:nvPr>
        </p:nvSpPr>
        <p:spPr>
          <a:ln/>
        </p:spPr>
      </p:sp>
      <p:sp>
        <p:nvSpPr>
          <p:cNvPr id="54275" name="מציין מיקום של הערות 2">
            <a:extLst>
              <a:ext uri="{FF2B5EF4-FFF2-40B4-BE49-F238E27FC236}">
                <a16:creationId xmlns:a16="http://schemas.microsoft.com/office/drawing/2014/main" xmlns="" id="{AF6C165B-AF82-434A-87BD-75298C248172}"/>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BD121C09-7637-46BB-96A1-981BA419A69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F75B81BF-82BB-480A-A2F8-6BF0CE5319A5}" type="slidenum">
              <a:rPr lang="en-US" altLang="he-IL" sz="1200"/>
              <a:pPr eaLnBrk="1" hangingPunct="1"/>
              <a:t>27</a:t>
            </a:fld>
            <a:endParaRPr lang="en-US" altLang="he-IL" sz="1200"/>
          </a:p>
        </p:txBody>
      </p:sp>
    </p:spTree>
    <p:extLst>
      <p:ext uri="{BB962C8B-B14F-4D97-AF65-F5344CB8AC3E}">
        <p14:creationId xmlns:p14="http://schemas.microsoft.com/office/powerpoint/2010/main" xmlns="" val="3875369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מציין מיקום של תמונת שקופית 1">
            <a:extLst>
              <a:ext uri="{FF2B5EF4-FFF2-40B4-BE49-F238E27FC236}">
                <a16:creationId xmlns:a16="http://schemas.microsoft.com/office/drawing/2014/main" xmlns="" id="{01106C40-A740-45F8-A6C3-836217D9B37E}"/>
              </a:ext>
            </a:extLst>
          </p:cNvPr>
          <p:cNvSpPr>
            <a:spLocks noGrp="1" noRot="1" noChangeAspect="1" noTextEdit="1"/>
          </p:cNvSpPr>
          <p:nvPr>
            <p:ph type="sldImg"/>
          </p:nvPr>
        </p:nvSpPr>
        <p:spPr>
          <a:ln/>
        </p:spPr>
      </p:sp>
      <p:sp>
        <p:nvSpPr>
          <p:cNvPr id="55299" name="מציין מיקום של הערות 2">
            <a:extLst>
              <a:ext uri="{FF2B5EF4-FFF2-40B4-BE49-F238E27FC236}">
                <a16:creationId xmlns:a16="http://schemas.microsoft.com/office/drawing/2014/main" xmlns="" id="{5DE50229-8EBF-4C12-9F40-D71C4EA86945}"/>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476E6F4D-58EE-438D-8B31-88E136186A50}"/>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919537AB-ED3A-466E-8CF9-73C709E4965E}" type="slidenum">
              <a:rPr lang="en-US" altLang="he-IL" sz="1200"/>
              <a:pPr eaLnBrk="1" hangingPunct="1"/>
              <a:t>28</a:t>
            </a:fld>
            <a:endParaRPr lang="en-US" altLang="he-IL"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מציין מיקום של תמונת שקופית 1">
            <a:extLst>
              <a:ext uri="{FF2B5EF4-FFF2-40B4-BE49-F238E27FC236}">
                <a16:creationId xmlns:a16="http://schemas.microsoft.com/office/drawing/2014/main" xmlns="" id="{AEB5A977-FA5B-4822-9437-BD1580580E6F}"/>
              </a:ext>
            </a:extLst>
          </p:cNvPr>
          <p:cNvSpPr>
            <a:spLocks noGrp="1" noRot="1" noChangeAspect="1" noTextEdit="1"/>
          </p:cNvSpPr>
          <p:nvPr>
            <p:ph type="sldImg"/>
          </p:nvPr>
        </p:nvSpPr>
        <p:spPr>
          <a:ln/>
        </p:spPr>
      </p:sp>
      <p:sp>
        <p:nvSpPr>
          <p:cNvPr id="56323" name="מציין מיקום של הערות 2">
            <a:extLst>
              <a:ext uri="{FF2B5EF4-FFF2-40B4-BE49-F238E27FC236}">
                <a16:creationId xmlns:a16="http://schemas.microsoft.com/office/drawing/2014/main" xmlns="" id="{86D30837-26B9-4DB3-B1CE-CE94DCF4986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672CDC1E-2A3C-4A2F-8AAC-697DFBB12446}"/>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9028D858-A98F-4CA6-B829-03118707EBB3}" type="slidenum">
              <a:rPr lang="en-US" altLang="he-IL" sz="1200"/>
              <a:pPr eaLnBrk="1" hangingPunct="1"/>
              <a:t>29</a:t>
            </a:fld>
            <a:endParaRPr lang="en-US" altLang="he-IL"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מציין מיקום של תמונת שקופית 1">
            <a:extLst>
              <a:ext uri="{FF2B5EF4-FFF2-40B4-BE49-F238E27FC236}">
                <a16:creationId xmlns:a16="http://schemas.microsoft.com/office/drawing/2014/main" xmlns="" id="{F433784F-251E-4868-B27D-61823920A668}"/>
              </a:ext>
            </a:extLst>
          </p:cNvPr>
          <p:cNvSpPr>
            <a:spLocks noGrp="1" noRot="1" noChangeAspect="1" noTextEdit="1"/>
          </p:cNvSpPr>
          <p:nvPr>
            <p:ph type="sldImg"/>
          </p:nvPr>
        </p:nvSpPr>
        <p:spPr>
          <a:ln/>
        </p:spPr>
      </p:sp>
      <p:sp>
        <p:nvSpPr>
          <p:cNvPr id="45059" name="מציין מיקום של הערות 2">
            <a:extLst>
              <a:ext uri="{FF2B5EF4-FFF2-40B4-BE49-F238E27FC236}">
                <a16:creationId xmlns:a16="http://schemas.microsoft.com/office/drawing/2014/main" xmlns="" id="{1BFC71D0-6AE4-435E-85BE-63B4FEABECA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A529DC4B-5843-4705-A020-2D9CE1D3FB5A}"/>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45B270EA-6E6F-4348-BBA8-B323DFD6CA0F}" type="slidenum">
              <a:rPr lang="en-US" altLang="he-IL" sz="1200"/>
              <a:pPr eaLnBrk="1" hangingPunct="1"/>
              <a:t>3</a:t>
            </a:fld>
            <a:endParaRPr lang="en-US" altLang="he-IL"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מציין מיקום של תמונת שקופית 1">
            <a:extLst>
              <a:ext uri="{FF2B5EF4-FFF2-40B4-BE49-F238E27FC236}">
                <a16:creationId xmlns:a16="http://schemas.microsoft.com/office/drawing/2014/main" xmlns="" id="{709D7E9D-8F99-46D9-97BE-52FEB7EE4F25}"/>
              </a:ext>
            </a:extLst>
          </p:cNvPr>
          <p:cNvSpPr>
            <a:spLocks noGrp="1" noRot="1" noChangeAspect="1" noTextEdit="1"/>
          </p:cNvSpPr>
          <p:nvPr>
            <p:ph type="sldImg"/>
          </p:nvPr>
        </p:nvSpPr>
        <p:spPr>
          <a:ln/>
        </p:spPr>
      </p:sp>
      <p:sp>
        <p:nvSpPr>
          <p:cNvPr id="57347" name="מציין מיקום של הערות 2">
            <a:extLst>
              <a:ext uri="{FF2B5EF4-FFF2-40B4-BE49-F238E27FC236}">
                <a16:creationId xmlns:a16="http://schemas.microsoft.com/office/drawing/2014/main" xmlns="" id="{A3410767-81F3-45A7-BF79-4B90F9EB204F}"/>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1C14CCE2-26C6-4A66-8D97-3B8B1915D6EE}"/>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402590F0-5717-4136-A45C-766A3F6492CC}" type="slidenum">
              <a:rPr lang="en-US" altLang="he-IL" sz="1200"/>
              <a:pPr eaLnBrk="1" hangingPunct="1"/>
              <a:t>30</a:t>
            </a:fld>
            <a:endParaRPr lang="en-US" altLang="he-IL"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מציין מיקום של תמונת שקופית 1">
            <a:extLst>
              <a:ext uri="{FF2B5EF4-FFF2-40B4-BE49-F238E27FC236}">
                <a16:creationId xmlns:a16="http://schemas.microsoft.com/office/drawing/2014/main" xmlns="" id="{0BC40E73-5798-43F4-8D2E-AA171CF920C0}"/>
              </a:ext>
            </a:extLst>
          </p:cNvPr>
          <p:cNvSpPr>
            <a:spLocks noGrp="1" noRot="1" noChangeAspect="1" noTextEdit="1"/>
          </p:cNvSpPr>
          <p:nvPr>
            <p:ph type="sldImg"/>
          </p:nvPr>
        </p:nvSpPr>
        <p:spPr>
          <a:ln/>
        </p:spPr>
      </p:sp>
      <p:sp>
        <p:nvSpPr>
          <p:cNvPr id="58371" name="מציין מיקום של הערות 2">
            <a:extLst>
              <a:ext uri="{FF2B5EF4-FFF2-40B4-BE49-F238E27FC236}">
                <a16:creationId xmlns:a16="http://schemas.microsoft.com/office/drawing/2014/main" xmlns="" id="{6EF7D28B-63E3-4141-9C47-E68AC582BAE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87117301-61C9-4957-8572-721F42143C4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7D5DC599-2D38-4E72-863F-3399FA88F766}" type="slidenum">
              <a:rPr lang="en-US" altLang="he-IL" sz="1200"/>
              <a:pPr eaLnBrk="1" hangingPunct="1"/>
              <a:t>31</a:t>
            </a:fld>
            <a:endParaRPr lang="en-US" altLang="he-IL"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מציין מיקום של תמונת שקופית 1">
            <a:extLst>
              <a:ext uri="{FF2B5EF4-FFF2-40B4-BE49-F238E27FC236}">
                <a16:creationId xmlns:a16="http://schemas.microsoft.com/office/drawing/2014/main" xmlns="" id="{4C27544C-CD67-4CCB-8441-52EEB8B64A79}"/>
              </a:ext>
            </a:extLst>
          </p:cNvPr>
          <p:cNvSpPr>
            <a:spLocks noGrp="1" noRot="1" noChangeAspect="1" noTextEdit="1"/>
          </p:cNvSpPr>
          <p:nvPr>
            <p:ph type="sldImg"/>
          </p:nvPr>
        </p:nvSpPr>
        <p:spPr>
          <a:ln/>
        </p:spPr>
      </p:sp>
      <p:sp>
        <p:nvSpPr>
          <p:cNvPr id="59395" name="מציין מיקום של הערות 2">
            <a:extLst>
              <a:ext uri="{FF2B5EF4-FFF2-40B4-BE49-F238E27FC236}">
                <a16:creationId xmlns:a16="http://schemas.microsoft.com/office/drawing/2014/main" xmlns="" id="{CACD3C9A-79DD-41BD-9BC4-20065C237233}"/>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452C3D47-7E84-4E52-ABAE-A499F0F05565}"/>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4580764E-B9F3-46CB-B54E-19226AC45E5B}" type="slidenum">
              <a:rPr lang="en-US" altLang="he-IL" sz="1200"/>
              <a:pPr eaLnBrk="1" hangingPunct="1"/>
              <a:t>32</a:t>
            </a:fld>
            <a:endParaRPr lang="en-US" altLang="he-IL"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מציין מיקום של תמונת שקופית 1">
            <a:extLst>
              <a:ext uri="{FF2B5EF4-FFF2-40B4-BE49-F238E27FC236}">
                <a16:creationId xmlns:a16="http://schemas.microsoft.com/office/drawing/2014/main" xmlns="" id="{A930995F-B3E5-469A-9FE0-C0D542A682A0}"/>
              </a:ext>
            </a:extLst>
          </p:cNvPr>
          <p:cNvSpPr>
            <a:spLocks noGrp="1" noRot="1" noChangeAspect="1" noTextEdit="1"/>
          </p:cNvSpPr>
          <p:nvPr>
            <p:ph type="sldImg"/>
          </p:nvPr>
        </p:nvSpPr>
        <p:spPr>
          <a:ln/>
        </p:spPr>
      </p:sp>
      <p:sp>
        <p:nvSpPr>
          <p:cNvPr id="60419" name="מציין מיקום של הערות 2">
            <a:extLst>
              <a:ext uri="{FF2B5EF4-FFF2-40B4-BE49-F238E27FC236}">
                <a16:creationId xmlns:a16="http://schemas.microsoft.com/office/drawing/2014/main" xmlns="" id="{CFA2F57F-F691-4DDA-A372-2056864C513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8BDB8AC7-73B4-4B8C-9EBA-A89E18B53C8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81D153E6-29E1-46EA-B22B-F0FB64D0AB9D}" type="slidenum">
              <a:rPr lang="en-US" altLang="he-IL" sz="1200"/>
              <a:pPr eaLnBrk="1" hangingPunct="1"/>
              <a:t>33</a:t>
            </a:fld>
            <a:endParaRPr lang="en-US" altLang="he-IL"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מציין מיקום של תמונת שקופית 1">
            <a:extLst>
              <a:ext uri="{FF2B5EF4-FFF2-40B4-BE49-F238E27FC236}">
                <a16:creationId xmlns:a16="http://schemas.microsoft.com/office/drawing/2014/main" xmlns="" id="{E53B57BC-A445-435A-8DC2-6A9F990E9A08}"/>
              </a:ext>
            </a:extLst>
          </p:cNvPr>
          <p:cNvSpPr>
            <a:spLocks noGrp="1" noRot="1" noChangeAspect="1" noTextEdit="1"/>
          </p:cNvSpPr>
          <p:nvPr>
            <p:ph type="sldImg"/>
          </p:nvPr>
        </p:nvSpPr>
        <p:spPr>
          <a:ln/>
        </p:spPr>
      </p:sp>
      <p:sp>
        <p:nvSpPr>
          <p:cNvPr id="61443" name="מציין מיקום של הערות 2">
            <a:extLst>
              <a:ext uri="{FF2B5EF4-FFF2-40B4-BE49-F238E27FC236}">
                <a16:creationId xmlns:a16="http://schemas.microsoft.com/office/drawing/2014/main" xmlns="" id="{CE8DB3A1-D1AB-435E-8834-07FBB422BEFA}"/>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EA379FBC-C86A-4BC7-BB22-3932785ACCEC}"/>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DB083998-37FF-4437-B77F-81B10C352352}" type="slidenum">
              <a:rPr lang="en-US" altLang="he-IL" sz="1200"/>
              <a:pPr eaLnBrk="1" hangingPunct="1"/>
              <a:t>34</a:t>
            </a:fld>
            <a:endParaRPr lang="en-US" altLang="he-IL"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מציין מיקום של תמונת שקופית 1">
            <a:extLst>
              <a:ext uri="{FF2B5EF4-FFF2-40B4-BE49-F238E27FC236}">
                <a16:creationId xmlns:a16="http://schemas.microsoft.com/office/drawing/2014/main" xmlns="" id="{CCFBBA33-011C-4314-BFCB-130D63E36E4E}"/>
              </a:ext>
            </a:extLst>
          </p:cNvPr>
          <p:cNvSpPr>
            <a:spLocks noGrp="1" noRot="1" noChangeAspect="1" noTextEdit="1"/>
          </p:cNvSpPr>
          <p:nvPr>
            <p:ph type="sldImg"/>
          </p:nvPr>
        </p:nvSpPr>
        <p:spPr>
          <a:ln/>
        </p:spPr>
      </p:sp>
      <p:sp>
        <p:nvSpPr>
          <p:cNvPr id="62467" name="מציין מיקום של הערות 2">
            <a:extLst>
              <a:ext uri="{FF2B5EF4-FFF2-40B4-BE49-F238E27FC236}">
                <a16:creationId xmlns:a16="http://schemas.microsoft.com/office/drawing/2014/main" xmlns="" id="{44DC4702-9D76-42E3-B469-0D9E9D25088C}"/>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C1801306-2E41-44BB-9825-8ED332F16BFC}"/>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3CB8A25A-AB3E-48AB-872D-44AB4B424A9A}" type="slidenum">
              <a:rPr lang="en-US" altLang="he-IL" sz="1200"/>
              <a:pPr eaLnBrk="1" hangingPunct="1"/>
              <a:t>35</a:t>
            </a:fld>
            <a:endParaRPr lang="en-US" altLang="he-IL"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מציין מיקום של תמונת שקופית 1">
            <a:extLst>
              <a:ext uri="{FF2B5EF4-FFF2-40B4-BE49-F238E27FC236}">
                <a16:creationId xmlns:a16="http://schemas.microsoft.com/office/drawing/2014/main" xmlns="" id="{7D07A762-6A31-4902-B264-18BA4E4E702E}"/>
              </a:ext>
            </a:extLst>
          </p:cNvPr>
          <p:cNvSpPr>
            <a:spLocks noGrp="1" noRot="1" noChangeAspect="1" noTextEdit="1"/>
          </p:cNvSpPr>
          <p:nvPr>
            <p:ph type="sldImg"/>
          </p:nvPr>
        </p:nvSpPr>
        <p:spPr>
          <a:ln/>
        </p:spPr>
      </p:sp>
      <p:sp>
        <p:nvSpPr>
          <p:cNvPr id="63491" name="מציין מיקום של הערות 2">
            <a:extLst>
              <a:ext uri="{FF2B5EF4-FFF2-40B4-BE49-F238E27FC236}">
                <a16:creationId xmlns:a16="http://schemas.microsoft.com/office/drawing/2014/main" xmlns="" id="{FBA5BD61-44B2-4E8C-B398-2CD1B7F5CB2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4464B9CF-B7AF-4A99-8ED3-E84F891EE5CD}"/>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716C7BA0-4ACA-454B-9E93-603B7476E1BF}" type="slidenum">
              <a:rPr lang="en-US" altLang="he-IL" sz="1200"/>
              <a:pPr eaLnBrk="1" hangingPunct="1"/>
              <a:t>36</a:t>
            </a:fld>
            <a:endParaRPr lang="en-US" altLang="he-IL"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xmlns="" id="{4BE3DDEB-6E32-48DD-8B33-33BCAEE04F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5779" name="Notes Placeholder 2">
            <a:extLst>
              <a:ext uri="{FF2B5EF4-FFF2-40B4-BE49-F238E27FC236}">
                <a16:creationId xmlns:a16="http://schemas.microsoft.com/office/drawing/2014/main" xmlns="" id="{0A5FEFAA-C30A-4377-9F74-211C1A93BFFF}"/>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dirty="0"/>
              <a:t>Digital technologies</a:t>
            </a:r>
            <a:r>
              <a:rPr lang="en-US" altLang="he-IL" dirty="0"/>
              <a:t> = information that is in numerical form, which facilitates its storage, transmission, analysis and manipulation. Transaction costs refer to all the various expenses associated with conducting businesses. It applies not just to buy/sell transactions but to the costs of interacting with every part of the firm’s value chain, within and outside the firm. </a:t>
            </a:r>
            <a:r>
              <a:rPr lang="en-US" altLang="he-IL" i="1" dirty="0"/>
              <a:t>Disintermediation</a:t>
            </a:r>
            <a:r>
              <a:rPr lang="en-US" altLang="he-IL" dirty="0"/>
              <a:t> = the process of bypassing buyer channel intermediaries such as wholesalers, distributors, and retailers. Removing intermediaries lowers transaction costs. The Internet reduces the costs to search for a product or service. Not only is the need for travel eliminated but so is the need to maintain a physical address or permanent retail location. However most of the advantages associated with lower transaction costs can be duplicated quickly and without threat of infringement on proprietary information. Companies can also become overly enamored with using the Internet for cost cutting and thus jeopardize customer relations or neglect other cost centers.</a:t>
            </a:r>
          </a:p>
        </p:txBody>
      </p:sp>
      <p:sp>
        <p:nvSpPr>
          <p:cNvPr id="75780" name="Slide Number Placeholder 3">
            <a:extLst>
              <a:ext uri="{FF2B5EF4-FFF2-40B4-BE49-F238E27FC236}">
                <a16:creationId xmlns:a16="http://schemas.microsoft.com/office/drawing/2014/main" xmlns="" id="{FCD530BC-01B7-41A5-9B57-157F682F8481}"/>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D7B232-529E-4D14-8448-C50312B764E3}" type="slidenum">
              <a:rPr lang="en-US" altLang="he-IL"/>
              <a:pPr eaLnBrk="1" hangingPunct="1"/>
              <a:t>37</a:t>
            </a:fld>
            <a:endParaRPr lang="en-US" altLang="he-IL"/>
          </a:p>
        </p:txBody>
      </p:sp>
    </p:spTree>
    <p:extLst>
      <p:ext uri="{BB962C8B-B14F-4D97-AF65-F5344CB8AC3E}">
        <p14:creationId xmlns:p14="http://schemas.microsoft.com/office/powerpoint/2010/main" xmlns="" val="2513584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xmlns="" id="{E6E40030-C77B-456B-ADD3-2CCB068729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6803" name="Notes Placeholder 2">
            <a:extLst>
              <a:ext uri="{FF2B5EF4-FFF2-40B4-BE49-F238E27FC236}">
                <a16:creationId xmlns:a16="http://schemas.microsoft.com/office/drawing/2014/main" xmlns="" id="{47BEB5AA-0AC9-4F28-8AD1-D014966F6ACF}"/>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a:t>Mass customization has changed how companies go to market. Online customer interaction has replaced the showroom floor. Customers can be involved in planning and design of products and then receive these products quickly with reliable results. Differentiators can make exceptional products and achieve superior service at a reasonable cost, therefore allowing firms to achieve parity on the basis of overall cost leadership as well as differentiation. However, traditional differentiation strategies such as building strong brand identity and prestige pricing have been undermined by Internet-enabled capabilities such as the ability to compare product features side-by-side or bid online for competing services.</a:t>
            </a:r>
          </a:p>
        </p:txBody>
      </p:sp>
      <p:sp>
        <p:nvSpPr>
          <p:cNvPr id="76804" name="Slide Number Placeholder 3">
            <a:extLst>
              <a:ext uri="{FF2B5EF4-FFF2-40B4-BE49-F238E27FC236}">
                <a16:creationId xmlns:a16="http://schemas.microsoft.com/office/drawing/2014/main" xmlns="" id="{C62DCE8D-CEAB-4DA4-AAF6-9018F1B392D7}"/>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66E0C35-EE5B-45D8-87CD-7EB374F93CB8}" type="slidenum">
              <a:rPr lang="en-US" altLang="he-IL"/>
              <a:pPr eaLnBrk="1" hangingPunct="1"/>
              <a:t>38</a:t>
            </a:fld>
            <a:endParaRPr lang="en-US" altLang="he-IL"/>
          </a:p>
        </p:txBody>
      </p:sp>
    </p:spTree>
    <p:extLst>
      <p:ext uri="{BB962C8B-B14F-4D97-AF65-F5344CB8AC3E}">
        <p14:creationId xmlns:p14="http://schemas.microsoft.com/office/powerpoint/2010/main" xmlns="" val="1553767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xmlns="" id="{9A10D536-AEF2-4A1F-92DF-14DB5E7713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7827" name="Notes Placeholder 2">
            <a:extLst>
              <a:ext uri="{FF2B5EF4-FFF2-40B4-BE49-F238E27FC236}">
                <a16:creationId xmlns:a16="http://schemas.microsoft.com/office/drawing/2014/main" xmlns="" id="{41206107-3A3C-414A-8E81-8D41F5E2B61C}"/>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a:t>The Internet offers companies with a focus strategy the ability to access markets less expensively (low-cost) and provide more services and features (differentiation). Niche players can access small markets in a highly specialized fashion. With social media tools, these companies can solicit input, respond quickly to customer feedback, and provide overall improved customer service. However, focusers can misread the scope and interests of their target markets. This can cause them to focus on segments that are too narrow to be profitable, or to lose their uniqueness in an overly broad niche, making them vulnerable to imitators or new entrants. Focusers can also over extend their niche. Offering additional services can cause the company to lose the cost advantages associated with a limited product or service offering.</a:t>
            </a:r>
          </a:p>
        </p:txBody>
      </p:sp>
      <p:sp>
        <p:nvSpPr>
          <p:cNvPr id="77828" name="Slide Number Placeholder 3">
            <a:extLst>
              <a:ext uri="{FF2B5EF4-FFF2-40B4-BE49-F238E27FC236}">
                <a16:creationId xmlns:a16="http://schemas.microsoft.com/office/drawing/2014/main" xmlns="" id="{E6ED64F0-8080-438B-BEDC-5C16DC331865}"/>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C73F0A-753F-4C99-AB02-94A33074D2CB}" type="slidenum">
              <a:rPr lang="en-US" altLang="he-IL"/>
              <a:pPr eaLnBrk="1" hangingPunct="1"/>
              <a:t>39</a:t>
            </a:fld>
            <a:endParaRPr lang="en-US" altLang="he-IL"/>
          </a:p>
        </p:txBody>
      </p:sp>
    </p:spTree>
    <p:extLst>
      <p:ext uri="{BB962C8B-B14F-4D97-AF65-F5344CB8AC3E}">
        <p14:creationId xmlns:p14="http://schemas.microsoft.com/office/powerpoint/2010/main" xmlns="" val="344549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מציין מיקום של תמונת שקופית 1">
            <a:extLst>
              <a:ext uri="{FF2B5EF4-FFF2-40B4-BE49-F238E27FC236}">
                <a16:creationId xmlns:a16="http://schemas.microsoft.com/office/drawing/2014/main" xmlns="" id="{F433784F-251E-4868-B27D-61823920A668}"/>
              </a:ext>
            </a:extLst>
          </p:cNvPr>
          <p:cNvSpPr>
            <a:spLocks noGrp="1" noRot="1" noChangeAspect="1" noTextEdit="1"/>
          </p:cNvSpPr>
          <p:nvPr>
            <p:ph type="sldImg"/>
          </p:nvPr>
        </p:nvSpPr>
        <p:spPr>
          <a:ln/>
        </p:spPr>
      </p:sp>
      <p:sp>
        <p:nvSpPr>
          <p:cNvPr id="45059" name="מציין מיקום של הערות 2">
            <a:extLst>
              <a:ext uri="{FF2B5EF4-FFF2-40B4-BE49-F238E27FC236}">
                <a16:creationId xmlns:a16="http://schemas.microsoft.com/office/drawing/2014/main" xmlns="" id="{1BFC71D0-6AE4-435E-85BE-63B4FEABECA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A529DC4B-5843-4705-A020-2D9CE1D3FB5A}"/>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45B270EA-6E6F-4348-BBA8-B323DFD6CA0F}" type="slidenum">
              <a:rPr lang="en-US" altLang="he-IL" sz="1200"/>
              <a:pPr eaLnBrk="1" hangingPunct="1"/>
              <a:t>4</a:t>
            </a:fld>
            <a:endParaRPr lang="en-US" altLang="he-IL" sz="1200"/>
          </a:p>
        </p:txBody>
      </p:sp>
    </p:spTree>
    <p:extLst>
      <p:ext uri="{BB962C8B-B14F-4D97-AF65-F5344CB8AC3E}">
        <p14:creationId xmlns:p14="http://schemas.microsoft.com/office/powerpoint/2010/main" xmlns="" val="2797359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xmlns="" id="{6A171BAB-EFEA-4605-BDCD-218D59E870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8851" name="Notes Placeholder 2">
            <a:extLst>
              <a:ext uri="{FF2B5EF4-FFF2-40B4-BE49-F238E27FC236}">
                <a16:creationId xmlns:a16="http://schemas.microsoft.com/office/drawing/2014/main" xmlns="" id="{484ED5E6-BC3C-440A-9760-4E48917D7026}"/>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a:t>The Internet has provided all companies with greater tools for managing costs. However, for individual companies, it may shave critical percentage points off profit margins and create a climate that makes it impossible to survive, much less achieve sustainable above-average profits. The differentiation advantage is also diminished by the Internet because of the ability to comparison shop. A combination strategy challenges a company to carefully blend alternative strategic approaches and remain mindful of the impact of different decisions on the firm’s value-creating processes and its extended value chain entities. Strong leadership is needed to coordinate the multiple dimensions of a combination strategy.</a:t>
            </a:r>
          </a:p>
        </p:txBody>
      </p:sp>
      <p:sp>
        <p:nvSpPr>
          <p:cNvPr id="78852" name="Slide Number Placeholder 3">
            <a:extLst>
              <a:ext uri="{FF2B5EF4-FFF2-40B4-BE49-F238E27FC236}">
                <a16:creationId xmlns:a16="http://schemas.microsoft.com/office/drawing/2014/main" xmlns="" id="{12906094-E12F-42C7-9630-EA50EDACA9BB}"/>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34C1AC-901A-43AF-A074-52FDAA7626D5}" type="slidenum">
              <a:rPr lang="en-US" altLang="he-IL"/>
              <a:pPr eaLnBrk="1" hangingPunct="1"/>
              <a:t>40</a:t>
            </a:fld>
            <a:endParaRPr lang="en-US" altLang="he-IL"/>
          </a:p>
        </p:txBody>
      </p:sp>
    </p:spTree>
    <p:extLst>
      <p:ext uri="{BB962C8B-B14F-4D97-AF65-F5344CB8AC3E}">
        <p14:creationId xmlns:p14="http://schemas.microsoft.com/office/powerpoint/2010/main" xmlns="" val="1659963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xmlns="" id="{06BBFADC-DFA5-4484-9F10-FA71EC80F5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9875" name="Notes Placeholder 2">
            <a:extLst>
              <a:ext uri="{FF2B5EF4-FFF2-40B4-BE49-F238E27FC236}">
                <a16:creationId xmlns:a16="http://schemas.microsoft.com/office/drawing/2014/main" xmlns="" id="{077E6CBD-4A9F-48D9-A30B-95AC26ABB11C}"/>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a:t>Industry life cycle</a:t>
            </a:r>
            <a:r>
              <a:rPr lang="en-US" altLang="he-IL"/>
              <a:t> = the stages of introduction, growth, maturity, and decline that typically occur over the life of an industry. Managers must become even more aware of their firm’s strengths and weaknesses in many areas to attain competitive advantages. Factors such as generic strategies, market growth rate, intensity of competition, and overall objectives can change over the course of an industry life cycle. Managers must strive to emphasize the key functional areas during each of the four stages and to attain a level of parity in all functional areas and value-creating activities. Note: products and services go through many cycles of innovation and renewal. Typically, only fad products have a single lifecycle. Maturity stages of an industry can be transformed or followed by the stage of rapid growth if consumer tastes change, technological innovations take place, or new developments occur.</a:t>
            </a:r>
          </a:p>
        </p:txBody>
      </p:sp>
      <p:sp>
        <p:nvSpPr>
          <p:cNvPr id="79876" name="Slide Number Placeholder 3">
            <a:extLst>
              <a:ext uri="{FF2B5EF4-FFF2-40B4-BE49-F238E27FC236}">
                <a16:creationId xmlns:a16="http://schemas.microsoft.com/office/drawing/2014/main" xmlns="" id="{CF15C9A9-F51E-49AF-A593-037AA6A472FD}"/>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3AE45A-F816-4F25-B03D-D9EC9526DCB9}" type="slidenum">
              <a:rPr lang="en-US" altLang="he-IL"/>
              <a:pPr eaLnBrk="1" hangingPunct="1"/>
              <a:t>41</a:t>
            </a:fld>
            <a:endParaRPr lang="en-US" altLang="he-IL"/>
          </a:p>
        </p:txBody>
      </p:sp>
    </p:spTree>
    <p:extLst>
      <p:ext uri="{BB962C8B-B14F-4D97-AF65-F5344CB8AC3E}">
        <p14:creationId xmlns:p14="http://schemas.microsoft.com/office/powerpoint/2010/main" xmlns="" val="278136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xmlns="" id="{93C1CFB9-BCFD-41FB-9EB3-7B0D2DF809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0899" name="Notes Placeholder 2">
            <a:extLst>
              <a:ext uri="{FF2B5EF4-FFF2-40B4-BE49-F238E27FC236}">
                <a16:creationId xmlns:a16="http://schemas.microsoft.com/office/drawing/2014/main" xmlns="" id="{8F8A590E-DFA0-495E-9691-0A122BE2B860}"/>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a:t>Industry life cycle</a:t>
            </a:r>
            <a:r>
              <a:rPr lang="en-US" altLang="he-IL"/>
              <a:t> = the stages of introduction, growth, maturity, and decline that typically occur over the life of an industry. </a:t>
            </a:r>
          </a:p>
        </p:txBody>
      </p:sp>
      <p:sp>
        <p:nvSpPr>
          <p:cNvPr id="80900" name="Slide Number Placeholder 3">
            <a:extLst>
              <a:ext uri="{FF2B5EF4-FFF2-40B4-BE49-F238E27FC236}">
                <a16:creationId xmlns:a16="http://schemas.microsoft.com/office/drawing/2014/main" xmlns="" id="{9C3AAE1F-27B7-47AC-9DF6-EA0BEA3D1D91}"/>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D70D761-38DA-462C-B96C-0E42DFF951FB}" type="slidenum">
              <a:rPr lang="en-US" altLang="he-IL"/>
              <a:pPr eaLnBrk="1" hangingPunct="1"/>
              <a:t>42</a:t>
            </a:fld>
            <a:endParaRPr lang="en-US" altLang="he-IL"/>
          </a:p>
        </p:txBody>
      </p:sp>
    </p:spTree>
    <p:extLst>
      <p:ext uri="{BB962C8B-B14F-4D97-AF65-F5344CB8AC3E}">
        <p14:creationId xmlns:p14="http://schemas.microsoft.com/office/powerpoint/2010/main" xmlns="" val="1299523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xmlns="" id="{DDD360A1-8984-4B50-8820-8E2230E28A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1923" name="Notes Placeholder 2">
            <a:extLst>
              <a:ext uri="{FF2B5EF4-FFF2-40B4-BE49-F238E27FC236}">
                <a16:creationId xmlns:a16="http://schemas.microsoft.com/office/drawing/2014/main" xmlns="" id="{A44C1153-36A1-4AFF-B40B-4FD48FB4AC05}"/>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a:t>Introduction stage</a:t>
            </a:r>
            <a:r>
              <a:rPr lang="en-US" altLang="he-IL"/>
              <a:t> = the first stage of the industry life cycle, characterized by (1) new products that are not known to customers, (2) poorly defined market segments, (3) unspecified product features, (4) low sales growth, (5) rapid technological change, (6) operating losses, and (7) a need for financial support. Since there are few players and not much growth, competition tends to be limited. Success requires an emphasis on research and development and marketing activities to enhance awareness. The challenge becomes one of developing the product and finding a way to get users to try it, and generating enough exposure so the product emerges as the “standard” by which all other rivals’ products are evaluated. There’s an advantage to being the “first mover” in a market.</a:t>
            </a:r>
          </a:p>
        </p:txBody>
      </p:sp>
      <p:sp>
        <p:nvSpPr>
          <p:cNvPr id="81924" name="Slide Number Placeholder 3">
            <a:extLst>
              <a:ext uri="{FF2B5EF4-FFF2-40B4-BE49-F238E27FC236}">
                <a16:creationId xmlns:a16="http://schemas.microsoft.com/office/drawing/2014/main" xmlns="" id="{3D1FDA13-B941-4065-B28E-568BFAE71A05}"/>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5145B85-A389-46F2-96A3-2C5CCE40E257}" type="slidenum">
              <a:rPr lang="en-US" altLang="he-IL"/>
              <a:pPr eaLnBrk="1" hangingPunct="1"/>
              <a:t>43</a:t>
            </a:fld>
            <a:endParaRPr lang="en-US" altLang="he-IL"/>
          </a:p>
        </p:txBody>
      </p:sp>
    </p:spTree>
    <p:extLst>
      <p:ext uri="{BB962C8B-B14F-4D97-AF65-F5344CB8AC3E}">
        <p14:creationId xmlns:p14="http://schemas.microsoft.com/office/powerpoint/2010/main" xmlns="" val="4918826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xmlns="" id="{24EB8AFE-A226-4094-9523-3E5227BFB9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2947" name="Notes Placeholder 2">
            <a:extLst>
              <a:ext uri="{FF2B5EF4-FFF2-40B4-BE49-F238E27FC236}">
                <a16:creationId xmlns:a16="http://schemas.microsoft.com/office/drawing/2014/main" xmlns="" id="{89C006F0-8E82-442D-A378-AF9957B6B225}"/>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a:t>Growth stage</a:t>
            </a:r>
            <a:r>
              <a:rPr lang="en-US" altLang="he-IL"/>
              <a:t> = the second stage of the product life cycle, characterized by (1) strong increases in sales; (2) growing competition; (3) developing brand recognition; and (4) a need for financing complementary value-chain activities such as marketing, sales, customer service, and research and development. In the growth stage, the primary key to success is to build consumer preferences for specific brands. This requires strong brand recognition, differentiated products, and the financial resources to support a variety of value chain activities such as marketing and sales, and research and development. Efforts in the growth stage are directed towards stimulating </a:t>
            </a:r>
            <a:r>
              <a:rPr lang="en-US" altLang="he-IL" i="1"/>
              <a:t>selective</a:t>
            </a:r>
            <a:r>
              <a:rPr lang="en-US" altLang="he-IL"/>
              <a:t> demand in which a firm’s products offerings are chosen instead of a rival’s. Revenues can increase at an accelerating rate because new consumers are trying the product and a growing proportion of satisfied consumers are making repeat purchases.</a:t>
            </a:r>
          </a:p>
        </p:txBody>
      </p:sp>
      <p:sp>
        <p:nvSpPr>
          <p:cNvPr id="82948" name="Slide Number Placeholder 3">
            <a:extLst>
              <a:ext uri="{FF2B5EF4-FFF2-40B4-BE49-F238E27FC236}">
                <a16:creationId xmlns:a16="http://schemas.microsoft.com/office/drawing/2014/main" xmlns="" id="{E751DB5E-2258-442C-A870-4B59A14036FD}"/>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EDB546-B388-4381-ACFA-D4DF14CEE3C1}" type="slidenum">
              <a:rPr lang="en-US" altLang="he-IL"/>
              <a:pPr eaLnBrk="1" hangingPunct="1"/>
              <a:t>44</a:t>
            </a:fld>
            <a:endParaRPr lang="en-US" altLang="he-IL"/>
          </a:p>
        </p:txBody>
      </p:sp>
    </p:spTree>
    <p:extLst>
      <p:ext uri="{BB962C8B-B14F-4D97-AF65-F5344CB8AC3E}">
        <p14:creationId xmlns:p14="http://schemas.microsoft.com/office/powerpoint/2010/main" xmlns="" val="4153948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xmlns="" id="{8013B782-A3B4-41FB-AB97-52BB2C0B0C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1" name="Notes Placeholder 2">
            <a:extLst>
              <a:ext uri="{FF2B5EF4-FFF2-40B4-BE49-F238E27FC236}">
                <a16:creationId xmlns:a16="http://schemas.microsoft.com/office/drawing/2014/main" xmlns="" id="{75A38A22-5EE8-4FAF-BA67-60D1C2B241B5}"/>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a:t>Maturity stage</a:t>
            </a:r>
            <a:r>
              <a:rPr lang="en-US" altLang="he-IL"/>
              <a:t> = the third stage of the product life cycle, characterized by (1) slowing demand growth, (2) saturated markets, (3) direct competition, (4) price competition, and (5) strategic emphasis on efficient operations. As markets become saturated, there are few new adopters. Rivalry among existing rivals intensifies because of fierce price competition at the same time that expenses associated with attracting new buyers are rising. Advantages based on efficient manufacturing operations and process engineering become more important for keeping costs low as customers become more price sensitive. It also becomes more difficult for firms to differentiate their offerings, because users have a greater understanding of products and services. Firms can affect consumers’ mental shifts through (A) </a:t>
            </a:r>
            <a:r>
              <a:rPr lang="en-US" altLang="he-IL" i="1"/>
              <a:t>reverse positioning</a:t>
            </a:r>
            <a:r>
              <a:rPr lang="en-US" altLang="he-IL"/>
              <a:t> = a break in industry tendency to continuously augment products, characteristics of the product life cycle, by offering products with fewer product attributes and lower prices; or (B) </a:t>
            </a:r>
            <a:r>
              <a:rPr lang="en-US" altLang="he-IL" i="1"/>
              <a:t>breakaway positioning</a:t>
            </a:r>
            <a:r>
              <a:rPr lang="en-US" altLang="he-IL"/>
              <a:t> = a break in industry tendency to incrementally improve products along specific dimensions, characteristic of the product life cycle, by offering products that are still in the industry but that are perceived by customers as being different.</a:t>
            </a:r>
          </a:p>
        </p:txBody>
      </p:sp>
      <p:sp>
        <p:nvSpPr>
          <p:cNvPr id="83972" name="Slide Number Placeholder 3">
            <a:extLst>
              <a:ext uri="{FF2B5EF4-FFF2-40B4-BE49-F238E27FC236}">
                <a16:creationId xmlns:a16="http://schemas.microsoft.com/office/drawing/2014/main" xmlns="" id="{FEC83AEA-D002-4142-97DA-72DB55ADF21C}"/>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680FE00-AA1F-4A34-B2E4-49E613899623}" type="slidenum">
              <a:rPr lang="en-US" altLang="he-IL"/>
              <a:pPr eaLnBrk="1" hangingPunct="1"/>
              <a:t>45</a:t>
            </a:fld>
            <a:endParaRPr lang="en-US" altLang="he-IL"/>
          </a:p>
        </p:txBody>
      </p:sp>
    </p:spTree>
    <p:extLst>
      <p:ext uri="{BB962C8B-B14F-4D97-AF65-F5344CB8AC3E}">
        <p14:creationId xmlns:p14="http://schemas.microsoft.com/office/powerpoint/2010/main" xmlns="" val="635717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xmlns="" id="{3FC1EC4B-FB86-40EA-97F7-DA4405BEA5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4995" name="Notes Placeholder 2">
            <a:extLst>
              <a:ext uri="{FF2B5EF4-FFF2-40B4-BE49-F238E27FC236}">
                <a16:creationId xmlns:a16="http://schemas.microsoft.com/office/drawing/2014/main" xmlns="" id="{50B1BDFE-0B5E-49CA-A39F-2B72FBB724D9}"/>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a:t>Decline stage</a:t>
            </a:r>
            <a:r>
              <a:rPr lang="en-US" altLang="he-IL"/>
              <a:t> = the fourth stage of the product life cycle, characterized by (1) falling sales and profits, (2) increasing price competition, and (3) industry consolidation. Firms must face up to the fundamental strategic choices of either exiting or staying and attempting to consolidate their position in the industry. In the decline stage, a firm’s strategic options become dependent on the actions of rivals. If many competitors leave the market, sales and profit opportunities increase. On the other hand, prospects are limited if all competitors remain. </a:t>
            </a:r>
            <a:r>
              <a:rPr lang="en-US" altLang="he-IL" i="1"/>
              <a:t>Maintaining </a:t>
            </a:r>
            <a:r>
              <a:rPr lang="en-US" altLang="he-IL"/>
              <a:t>refers to keeping a product going without significantly reducing marketing support, technological development, or other investments, in the hope that competitors will eventually exit the market. </a:t>
            </a:r>
            <a:r>
              <a:rPr lang="en-US" altLang="he-IL" i="1"/>
              <a:t>A harvesting strategy </a:t>
            </a:r>
            <a:r>
              <a:rPr lang="en-US" altLang="he-IL"/>
              <a:t>= a strategy of bringing as much profit as possible out of the business in the short to medium term by reducing costs. </a:t>
            </a:r>
            <a:r>
              <a:rPr lang="en-US" altLang="he-IL" i="1"/>
              <a:t>Exiting the market </a:t>
            </a:r>
            <a:r>
              <a:rPr lang="en-US" altLang="he-IL"/>
              <a:t>involves dropping the product from the firm’s portfolio. A </a:t>
            </a:r>
            <a:r>
              <a:rPr lang="en-US" altLang="he-IL" i="1"/>
              <a:t>consolidation strategy </a:t>
            </a:r>
            <a:r>
              <a:rPr lang="en-US" altLang="he-IL"/>
              <a:t>= a firm’s acquiring or merging with other firms in an industry in order to enhance market power and gain valuable assets. Firms can also resurrect old technologies by retreating to more defensible ground, using the new to improve the old, or improving the price-performance trade-off.</a:t>
            </a:r>
          </a:p>
        </p:txBody>
      </p:sp>
      <p:sp>
        <p:nvSpPr>
          <p:cNvPr id="84996" name="Slide Number Placeholder 3">
            <a:extLst>
              <a:ext uri="{FF2B5EF4-FFF2-40B4-BE49-F238E27FC236}">
                <a16:creationId xmlns:a16="http://schemas.microsoft.com/office/drawing/2014/main" xmlns="" id="{B20AC5CC-3027-4C1E-933E-77BD01BF00B1}"/>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24AA16D-6EE0-4AA2-AA24-2A6E69221920}" type="slidenum">
              <a:rPr lang="en-US" altLang="he-IL"/>
              <a:pPr eaLnBrk="1" hangingPunct="1"/>
              <a:t>46</a:t>
            </a:fld>
            <a:endParaRPr lang="en-US" altLang="he-IL"/>
          </a:p>
        </p:txBody>
      </p:sp>
    </p:spTree>
    <p:extLst>
      <p:ext uri="{BB962C8B-B14F-4D97-AF65-F5344CB8AC3E}">
        <p14:creationId xmlns:p14="http://schemas.microsoft.com/office/powerpoint/2010/main" xmlns="" val="2307404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xmlns="" id="{B0254B54-83A3-432C-9F14-B3A6A9A826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Notes Placeholder 2">
            <a:extLst>
              <a:ext uri="{FF2B5EF4-FFF2-40B4-BE49-F238E27FC236}">
                <a16:creationId xmlns:a16="http://schemas.microsoft.com/office/drawing/2014/main" xmlns="" id="{328B2295-D71F-46DB-8117-AF697893BFB7}"/>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a:t>Answer: D. See stages in the maturity cycle.</a:t>
            </a:r>
          </a:p>
        </p:txBody>
      </p:sp>
      <p:sp>
        <p:nvSpPr>
          <p:cNvPr id="86020" name="Slide Number Placeholder 3">
            <a:extLst>
              <a:ext uri="{FF2B5EF4-FFF2-40B4-BE49-F238E27FC236}">
                <a16:creationId xmlns:a16="http://schemas.microsoft.com/office/drawing/2014/main" xmlns="" id="{DB191CD7-A09D-4B42-8E9E-83578ACA7F9A}"/>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6165F27-F53F-49DB-B461-DDD13CE8241A}" type="slidenum">
              <a:rPr lang="en-US" altLang="he-IL"/>
              <a:pPr eaLnBrk="1" hangingPunct="1"/>
              <a:t>47</a:t>
            </a:fld>
            <a:endParaRPr lang="en-US" altLang="he-IL"/>
          </a:p>
        </p:txBody>
      </p:sp>
    </p:spTree>
    <p:extLst>
      <p:ext uri="{BB962C8B-B14F-4D97-AF65-F5344CB8AC3E}">
        <p14:creationId xmlns:p14="http://schemas.microsoft.com/office/powerpoint/2010/main" xmlns="" val="2119076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xmlns="" id="{23DEC12C-C715-4EE2-93CE-540174A188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7043" name="Notes Placeholder 2">
            <a:extLst>
              <a:ext uri="{FF2B5EF4-FFF2-40B4-BE49-F238E27FC236}">
                <a16:creationId xmlns:a16="http://schemas.microsoft.com/office/drawing/2014/main" xmlns="" id="{859C8E18-F2BC-411D-9FE6-24FBF36B562D}"/>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i="1"/>
              <a:t>Turnaround strategy</a:t>
            </a:r>
            <a:r>
              <a:rPr lang="en-US" altLang="he-IL"/>
              <a:t> = a strategy that reverses a firm’s decline in performance and returns it to growth and profitability. The need for turnaround may occur at any stage in the life cycle but is more likely to occur during maturity or decline. Most turnarounds require a firm to carefully analyze the external and internal environments. The external analysis leads to identification of market segments and customer groups that may still find the product attractive. Internal analysis results in actions aimed at reduced costs and higher efficiency. See Case 32: Ford, and Strategy Spotlight 5.7 for how Alan Mulally lead Ford’s turnaround. See Case 8: Jamba Juice for how CEO James White revamped the product line and put the company on the path to profitability. </a:t>
            </a:r>
          </a:p>
        </p:txBody>
      </p:sp>
      <p:sp>
        <p:nvSpPr>
          <p:cNvPr id="87044" name="Slide Number Placeholder 3">
            <a:extLst>
              <a:ext uri="{FF2B5EF4-FFF2-40B4-BE49-F238E27FC236}">
                <a16:creationId xmlns:a16="http://schemas.microsoft.com/office/drawing/2014/main" xmlns="" id="{230A60CF-B25F-4B78-8C55-A6E0E5F862AB}"/>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52636B-D2AD-43DC-8EA5-C391D9B8BE11}" type="slidenum">
              <a:rPr lang="en-US" altLang="he-IL"/>
              <a:pPr eaLnBrk="1" hangingPunct="1"/>
              <a:t>48</a:t>
            </a:fld>
            <a:endParaRPr lang="en-US" altLang="he-IL"/>
          </a:p>
        </p:txBody>
      </p:sp>
    </p:spTree>
    <p:extLst>
      <p:ext uri="{BB962C8B-B14F-4D97-AF65-F5344CB8AC3E}">
        <p14:creationId xmlns:p14="http://schemas.microsoft.com/office/powerpoint/2010/main" xmlns="" val="1840547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מציין מיקום של תמונת שקופית 1">
            <a:extLst>
              <a:ext uri="{FF2B5EF4-FFF2-40B4-BE49-F238E27FC236}">
                <a16:creationId xmlns:a16="http://schemas.microsoft.com/office/drawing/2014/main" xmlns="" id="{F433784F-251E-4868-B27D-61823920A668}"/>
              </a:ext>
            </a:extLst>
          </p:cNvPr>
          <p:cNvSpPr>
            <a:spLocks noGrp="1" noRot="1" noChangeAspect="1" noTextEdit="1"/>
          </p:cNvSpPr>
          <p:nvPr>
            <p:ph type="sldImg"/>
          </p:nvPr>
        </p:nvSpPr>
        <p:spPr>
          <a:ln/>
        </p:spPr>
      </p:sp>
      <p:sp>
        <p:nvSpPr>
          <p:cNvPr id="45059" name="מציין מיקום של הערות 2">
            <a:extLst>
              <a:ext uri="{FF2B5EF4-FFF2-40B4-BE49-F238E27FC236}">
                <a16:creationId xmlns:a16="http://schemas.microsoft.com/office/drawing/2014/main" xmlns="" id="{1BFC71D0-6AE4-435E-85BE-63B4FEABECA9}"/>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xmlns="" id="{A529DC4B-5843-4705-A020-2D9CE1D3FB5A}"/>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45B270EA-6E6F-4348-BBA8-B323DFD6CA0F}" type="slidenum">
              <a:rPr lang="en-US" altLang="he-IL" sz="1200"/>
              <a:pPr eaLnBrk="1" hangingPunct="1"/>
              <a:t>5</a:t>
            </a:fld>
            <a:endParaRPr lang="en-US" altLang="he-IL" sz="1200"/>
          </a:p>
        </p:txBody>
      </p:sp>
    </p:spTree>
    <p:extLst>
      <p:ext uri="{BB962C8B-B14F-4D97-AF65-F5344CB8AC3E}">
        <p14:creationId xmlns:p14="http://schemas.microsoft.com/office/powerpoint/2010/main" xmlns="" val="960511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xmlns="" id="{D6859724-E70B-4D42-B8F8-9950E99C15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6323" name="Notes Placeholder 2">
            <a:extLst>
              <a:ext uri="{FF2B5EF4-FFF2-40B4-BE49-F238E27FC236}">
                <a16:creationId xmlns:a16="http://schemas.microsoft.com/office/drawing/2014/main" xmlns="" id="{C1A81B39-1709-4863-8BAE-4D49D9E1E422}"/>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dirty="0"/>
              <a:t>Both McDonald’s and Wal-Mart have paid attention to the value chain. Both have made sourcing of product and distribution of material a key focus of their long-term strategy. By cutting costs of procurement and distribution they have been able to pass these costs along to consumers. (See Case 15: McDonald’s) and Both Apple and Target have made names for themselves by creating products that are unique and desired by the marketplace. Take a look at the TV commercials for both brands. These commercials are creative and innovative: mirroring the attributes of the products they sell. (See Case 6: Apple) Both Ikea – a maker of furniture targeting first-time buyers – and Costco – a big-box retailer targeting the small business owner – have used cost leadership and a focus on a specific consumer to excel in their respective industries. (For a possible example in the grocery industry, see Case 30: Fresh Direct)</a:t>
            </a:r>
          </a:p>
        </p:txBody>
      </p:sp>
      <p:sp>
        <p:nvSpPr>
          <p:cNvPr id="56324" name="Slide Number Placeholder 3">
            <a:extLst>
              <a:ext uri="{FF2B5EF4-FFF2-40B4-BE49-F238E27FC236}">
                <a16:creationId xmlns:a16="http://schemas.microsoft.com/office/drawing/2014/main" xmlns="" id="{DC2D5434-BF9B-429F-8237-760A18DAA53A}"/>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A61BD3-7D16-4C6E-AE93-BACB1A66B205}" type="slidenum">
              <a:rPr lang="en-US" altLang="he-IL"/>
              <a:pPr eaLnBrk="1" hangingPunct="1"/>
              <a:t>6</a:t>
            </a:fld>
            <a:endParaRPr lang="en-US" altLang="he-IL"/>
          </a:p>
        </p:txBody>
      </p:sp>
    </p:spTree>
    <p:extLst>
      <p:ext uri="{BB962C8B-B14F-4D97-AF65-F5344CB8AC3E}">
        <p14:creationId xmlns:p14="http://schemas.microsoft.com/office/powerpoint/2010/main" xmlns="" val="4242340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xmlns="" id="{A1FACDD4-831C-40B0-BDC0-CF693C62AC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7" name="Notes Placeholder 2">
            <a:extLst>
              <a:ext uri="{FF2B5EF4-FFF2-40B4-BE49-F238E27FC236}">
                <a16:creationId xmlns:a16="http://schemas.microsoft.com/office/drawing/2014/main" xmlns="" id="{820EBF3D-C46C-4FB4-85F9-BAF5C2DE296A}"/>
              </a:ext>
            </a:extLst>
          </p:cNvPr>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dirty="0"/>
              <a:t>Both casual observation and research supports the notion that firms that identify with one or more of the forms of competitive advantage outperform those that do not. According to the above study, businesses combining multiple forms of competitive advantage (differentiation and overall cost leadership) outperformed businesses that used only a single form. The lowest performers were those that did not identify with any type of advantage. They were classified as “stuck in the middle”. </a:t>
            </a:r>
          </a:p>
        </p:txBody>
      </p:sp>
      <p:sp>
        <p:nvSpPr>
          <p:cNvPr id="57348" name="Slide Number Placeholder 3">
            <a:extLst>
              <a:ext uri="{FF2B5EF4-FFF2-40B4-BE49-F238E27FC236}">
                <a16:creationId xmlns:a16="http://schemas.microsoft.com/office/drawing/2014/main" xmlns="" id="{C42FB163-9850-4F98-B760-238379BB71DA}"/>
              </a:ext>
            </a:extLst>
          </p:cNvPr>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1B0D75-519A-4540-AD03-F0C81E335623}" type="slidenum">
              <a:rPr lang="en-US" altLang="he-IL"/>
              <a:pPr eaLnBrk="1" hangingPunct="1"/>
              <a:t>7</a:t>
            </a:fld>
            <a:endParaRPr lang="en-US" altLang="he-IL"/>
          </a:p>
        </p:txBody>
      </p:sp>
    </p:spTree>
    <p:extLst>
      <p:ext uri="{BB962C8B-B14F-4D97-AF65-F5344CB8AC3E}">
        <p14:creationId xmlns:p14="http://schemas.microsoft.com/office/powerpoint/2010/main" xmlns="" val="1051254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F04FC25F-1DE7-4DCA-BFBD-DA518D4F2AFB}" type="slidenum">
              <a:rPr lang="en-US" altLang="he-IL" smtClean="0"/>
              <a:pPr/>
              <a:t>8</a:t>
            </a:fld>
            <a:endParaRPr lang="en-US" altLang="he-I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F04FC25F-1DE7-4DCA-BFBD-DA518D4F2AFB}" type="slidenum">
              <a:rPr lang="en-US" altLang="he-IL" smtClean="0"/>
              <a:pPr/>
              <a:t>9</a:t>
            </a:fld>
            <a:endParaRPr lang="en-US" altLang="he-I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17538" y="1846263"/>
            <a:ext cx="6994525" cy="1274762"/>
          </a:xfrm>
        </p:spPr>
        <p:txBody>
          <a:bodyPr/>
          <a:lstStyle/>
          <a:p>
            <a:r>
              <a:rPr lang="he-IL"/>
              <a:t>לחץ כדי לערוך סגנון כותרת של תבנית בסיס</a:t>
            </a:r>
            <a:endParaRPr lang="en-US"/>
          </a:p>
        </p:txBody>
      </p:sp>
      <p:sp>
        <p:nvSpPr>
          <p:cNvPr id="3" name="כותרת משנה 2"/>
          <p:cNvSpPr>
            <a:spLocks noGrp="1"/>
          </p:cNvSpPr>
          <p:nvPr>
            <p:ph type="subTitle" idx="1"/>
          </p:nvPr>
        </p:nvSpPr>
        <p:spPr>
          <a:xfrm>
            <a:off x="1235075" y="3368675"/>
            <a:ext cx="5759450" cy="15176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he-IL"/>
              <a:t>לחץ כדי לערוך סגנון כותרת משנה של תבנית בסיס</a:t>
            </a:r>
            <a:endParaRPr lang="en-US"/>
          </a:p>
        </p:txBody>
      </p:sp>
      <p:sp>
        <p:nvSpPr>
          <p:cNvPr id="4" name="Rectangle 4">
            <a:extLst>
              <a:ext uri="{FF2B5EF4-FFF2-40B4-BE49-F238E27FC236}">
                <a16:creationId xmlns:a16="http://schemas.microsoft.com/office/drawing/2014/main" xmlns="" id="{9E2A6164-B331-4E3A-B103-C45AE36262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37B8E0FE-1060-4A0D-9731-BE1DC6D6C563}"/>
              </a:ext>
            </a:extLst>
          </p:cNvPr>
          <p:cNvSpPr>
            <a:spLocks noGrp="1" noChangeArrowheads="1"/>
          </p:cNvSpPr>
          <p:nvPr>
            <p:ph type="sldNum" sz="quarter" idx="11"/>
          </p:nvPr>
        </p:nvSpPr>
        <p:spPr>
          <a:ln/>
        </p:spPr>
        <p:txBody>
          <a:bodyPr/>
          <a:lstStyle>
            <a:lvl1pPr>
              <a:defRPr/>
            </a:lvl1pPr>
          </a:lstStyle>
          <a:p>
            <a:fld id="{318CA483-9790-47FA-8ABB-466B71A0B420}" type="slidenum">
              <a:rPr lang="en-US" altLang="he-IL"/>
              <a:pPr/>
              <a:t>‹#›</a:t>
            </a:fld>
            <a:endParaRPr lang="en-US" altLang="he-IL"/>
          </a:p>
        </p:txBody>
      </p:sp>
    </p:spTree>
    <p:extLst>
      <p:ext uri="{BB962C8B-B14F-4D97-AF65-F5344CB8AC3E}">
        <p14:creationId xmlns:p14="http://schemas.microsoft.com/office/powerpoint/2010/main" xmlns="" val="125656310"/>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Rectangle 4">
            <a:extLst>
              <a:ext uri="{FF2B5EF4-FFF2-40B4-BE49-F238E27FC236}">
                <a16:creationId xmlns:a16="http://schemas.microsoft.com/office/drawing/2014/main" xmlns="" id="{C5EC3A5D-2E1D-4309-BF19-C91F5F38D50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DBA6CF71-C7AC-4F92-8F9D-31D90B649F69}"/>
              </a:ext>
            </a:extLst>
          </p:cNvPr>
          <p:cNvSpPr>
            <a:spLocks noGrp="1" noChangeArrowheads="1"/>
          </p:cNvSpPr>
          <p:nvPr>
            <p:ph type="sldNum" sz="quarter" idx="11"/>
          </p:nvPr>
        </p:nvSpPr>
        <p:spPr>
          <a:ln/>
        </p:spPr>
        <p:txBody>
          <a:bodyPr/>
          <a:lstStyle>
            <a:lvl1pPr>
              <a:defRPr/>
            </a:lvl1pPr>
          </a:lstStyle>
          <a:p>
            <a:fld id="{771C0DC5-A8A7-4657-8EEA-7A7BA1CE8E32}" type="slidenum">
              <a:rPr lang="en-US" altLang="he-IL"/>
              <a:pPr/>
              <a:t>‹#›</a:t>
            </a:fld>
            <a:endParaRPr lang="en-US" altLang="he-IL"/>
          </a:p>
        </p:txBody>
      </p:sp>
    </p:spTree>
    <p:extLst>
      <p:ext uri="{BB962C8B-B14F-4D97-AF65-F5344CB8AC3E}">
        <p14:creationId xmlns:p14="http://schemas.microsoft.com/office/powerpoint/2010/main" xmlns="" val="181077233"/>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172200" y="0"/>
            <a:ext cx="2057400" cy="5283200"/>
          </a:xfrm>
        </p:spPr>
        <p:txBody>
          <a:bodyPr vert="eaVert"/>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a:xfrm>
            <a:off x="0" y="0"/>
            <a:ext cx="6019800" cy="528320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Rectangle 4">
            <a:extLst>
              <a:ext uri="{FF2B5EF4-FFF2-40B4-BE49-F238E27FC236}">
                <a16:creationId xmlns:a16="http://schemas.microsoft.com/office/drawing/2014/main" xmlns="" id="{710F87C8-2701-4E52-8695-F1E83AAC8FD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2B51AC8B-9E49-4FAA-8A77-8AF6359714A3}"/>
              </a:ext>
            </a:extLst>
          </p:cNvPr>
          <p:cNvSpPr>
            <a:spLocks noGrp="1" noChangeArrowheads="1"/>
          </p:cNvSpPr>
          <p:nvPr>
            <p:ph type="sldNum" sz="quarter" idx="11"/>
          </p:nvPr>
        </p:nvSpPr>
        <p:spPr>
          <a:ln/>
        </p:spPr>
        <p:txBody>
          <a:bodyPr/>
          <a:lstStyle>
            <a:lvl1pPr>
              <a:defRPr/>
            </a:lvl1pPr>
          </a:lstStyle>
          <a:p>
            <a:fld id="{A65FA99E-1283-4BBD-91A9-0CF9F71829D8}" type="slidenum">
              <a:rPr lang="en-US" altLang="he-IL"/>
              <a:pPr/>
              <a:t>‹#›</a:t>
            </a:fld>
            <a:endParaRPr lang="en-US" altLang="he-IL"/>
          </a:p>
        </p:txBody>
      </p:sp>
    </p:spTree>
    <p:extLst>
      <p:ext uri="{BB962C8B-B14F-4D97-AF65-F5344CB8AC3E}">
        <p14:creationId xmlns:p14="http://schemas.microsoft.com/office/powerpoint/2010/main" xmlns="" val="2259130875"/>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כותרת, טקסט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0" y="0"/>
            <a:ext cx="8229600" cy="990600"/>
          </a:xfrm>
        </p:spPr>
        <p:txBody>
          <a:bodyPr/>
          <a:lstStyle/>
          <a:p>
            <a:r>
              <a:rPr lang="he-IL"/>
              <a:t>לחץ כדי לערוך סגנון כותרת של תבנית בסיס</a:t>
            </a:r>
            <a:endParaRPr lang="en-US"/>
          </a:p>
        </p:txBody>
      </p:sp>
      <p:sp>
        <p:nvSpPr>
          <p:cNvPr id="3" name="מציין מיקום טקסט 2"/>
          <p:cNvSpPr>
            <a:spLocks noGrp="1"/>
          </p:cNvSpPr>
          <p:nvPr>
            <p:ph type="body" sz="half" idx="1"/>
          </p:nvPr>
        </p:nvSpPr>
        <p:spPr>
          <a:xfrm>
            <a:off x="617538" y="1717675"/>
            <a:ext cx="3421062" cy="3565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4191000" y="1717675"/>
            <a:ext cx="3421063" cy="3565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Rectangle 4">
            <a:extLst>
              <a:ext uri="{FF2B5EF4-FFF2-40B4-BE49-F238E27FC236}">
                <a16:creationId xmlns:a16="http://schemas.microsoft.com/office/drawing/2014/main" xmlns="" id="{7E247888-34ED-4711-AD4B-5E382B49B81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14AD9374-A7E1-4C8D-BE67-F53674C61528}"/>
              </a:ext>
            </a:extLst>
          </p:cNvPr>
          <p:cNvSpPr>
            <a:spLocks noGrp="1" noChangeArrowheads="1"/>
          </p:cNvSpPr>
          <p:nvPr>
            <p:ph type="sldNum" sz="quarter" idx="11"/>
          </p:nvPr>
        </p:nvSpPr>
        <p:spPr>
          <a:ln/>
        </p:spPr>
        <p:txBody>
          <a:bodyPr/>
          <a:lstStyle>
            <a:lvl1pPr>
              <a:defRPr/>
            </a:lvl1pPr>
          </a:lstStyle>
          <a:p>
            <a:fld id="{63D85F77-5AE3-4604-8F73-E4293FC2C76F}" type="slidenum">
              <a:rPr lang="en-US" altLang="he-IL"/>
              <a:pPr/>
              <a:t>‹#›</a:t>
            </a:fld>
            <a:endParaRPr lang="en-US" altLang="he-IL"/>
          </a:p>
        </p:txBody>
      </p:sp>
    </p:spTree>
    <p:extLst>
      <p:ext uri="{BB962C8B-B14F-4D97-AF65-F5344CB8AC3E}">
        <p14:creationId xmlns:p14="http://schemas.microsoft.com/office/powerpoint/2010/main" xmlns="" val="374573371"/>
      </p:ext>
    </p:extLst>
  </p:cSld>
  <p:clrMapOvr>
    <a:masterClrMapping/>
  </p:clrMapOvr>
  <p:transition>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xmlns="" id="{B20FB173-D9EA-40A7-BFA5-E8DE8E94E8E4}"/>
              </a:ext>
            </a:extLst>
          </p:cNvPr>
          <p:cNvSpPr/>
          <p:nvPr/>
        </p:nvSpPr>
        <p:spPr>
          <a:xfrm flipH="1">
            <a:off x="2400300" y="0"/>
            <a:ext cx="5829300" cy="59436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lIns="80988" tIns="40494" rIns="80988" bIns="40494" anchor="ctr"/>
          <a:lstStyle/>
          <a:p>
            <a:pPr algn="ctr">
              <a:defRPr/>
            </a:pPr>
            <a:endParaRPr lang="en-US"/>
          </a:p>
        </p:txBody>
      </p:sp>
      <p:sp>
        <p:nvSpPr>
          <p:cNvPr id="5" name="מחבר ישר 4">
            <a:extLst>
              <a:ext uri="{FF2B5EF4-FFF2-40B4-BE49-F238E27FC236}">
                <a16:creationId xmlns:a16="http://schemas.microsoft.com/office/drawing/2014/main" xmlns="" id="{97654ADD-9903-4103-BEF6-53F9DE0216B6}"/>
              </a:ext>
            </a:extLst>
          </p:cNvPr>
          <p:cNvSpPr>
            <a:spLocks noChangeShapeType="1"/>
          </p:cNvSpPr>
          <p:nvPr/>
        </p:nvSpPr>
        <p:spPr bwMode="auto">
          <a:xfrm rot="16200000">
            <a:off x="-571500" y="2971800"/>
            <a:ext cx="59436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lIns="80988" tIns="40494" rIns="80988" bIns="40494"/>
          <a:lstStyle/>
          <a:p>
            <a:pPr>
              <a:defRPr/>
            </a:pPr>
            <a:endParaRPr lang="en-US">
              <a:latin typeface="Arial" charset="0"/>
              <a:cs typeface="Arial" charset="0"/>
            </a:endParaRPr>
          </a:p>
        </p:txBody>
      </p:sp>
      <p:sp>
        <p:nvSpPr>
          <p:cNvPr id="12" name="כותרת 11"/>
          <p:cNvSpPr>
            <a:spLocks noGrp="1"/>
          </p:cNvSpPr>
          <p:nvPr>
            <p:ph type="ctrTitle"/>
          </p:nvPr>
        </p:nvSpPr>
        <p:spPr>
          <a:xfrm>
            <a:off x="3030181" y="462280"/>
            <a:ext cx="4594860" cy="2485746"/>
          </a:xfrm>
        </p:spPr>
        <p:txBody>
          <a:bodyPr>
            <a:noAutofit/>
          </a:bodyPr>
          <a:lstStyle>
            <a:lvl1pPr algn="r">
              <a:defRPr sz="3700" b="1"/>
            </a:lvl1pPr>
            <a:extLst/>
          </a:lstStyle>
          <a:p>
            <a:r>
              <a:rPr lang="he-IL"/>
              <a:t>לחץ כדי לערוך סגנון כותרת של תבנית בסיס</a:t>
            </a:r>
            <a:endParaRPr lang="en-US"/>
          </a:p>
        </p:txBody>
      </p:sp>
      <p:sp>
        <p:nvSpPr>
          <p:cNvPr id="25" name="כותרת משנה 24"/>
          <p:cNvSpPr>
            <a:spLocks noGrp="1"/>
          </p:cNvSpPr>
          <p:nvPr>
            <p:ph type="subTitle" idx="1"/>
          </p:nvPr>
        </p:nvSpPr>
        <p:spPr>
          <a:xfrm>
            <a:off x="3018998" y="3067882"/>
            <a:ext cx="4603300" cy="954415"/>
          </a:xfrm>
        </p:spPr>
        <p:txBody>
          <a:bodyPr lIns="40494" tIns="0" rIns="40494" bIns="0"/>
          <a:lstStyle>
            <a:lvl1pPr marL="0" indent="0" algn="r">
              <a:buNone/>
              <a:defRPr sz="1900">
                <a:solidFill>
                  <a:srgbClr val="FFFFFF"/>
                </a:solidFill>
                <a:effectLst/>
              </a:defRPr>
            </a:lvl1pPr>
            <a:lvl2pPr marL="404942" indent="0" algn="ctr">
              <a:buNone/>
            </a:lvl2pPr>
            <a:lvl3pPr marL="809884" indent="0" algn="ctr">
              <a:buNone/>
            </a:lvl3pPr>
            <a:lvl4pPr marL="1214826" indent="0" algn="ctr">
              <a:buNone/>
            </a:lvl4pPr>
            <a:lvl5pPr marL="1619768" indent="0" algn="ctr">
              <a:buNone/>
            </a:lvl5pPr>
            <a:lvl6pPr marL="2024710" indent="0" algn="ctr">
              <a:buNone/>
            </a:lvl6pPr>
            <a:lvl7pPr marL="2429652" indent="0" algn="ctr">
              <a:buNone/>
            </a:lvl7pPr>
            <a:lvl8pPr marL="2834594" indent="0" algn="ctr">
              <a:buNone/>
            </a:lvl8pPr>
            <a:lvl9pPr marL="3239536" indent="0" algn="ctr">
              <a:buNone/>
            </a:lvl9pPr>
            <a:extLst/>
          </a:lstStyle>
          <a:p>
            <a:r>
              <a:rPr lang="he-IL"/>
              <a:t>לחץ כדי לערוך סגנון כותרת משנה של תבנית בסיס</a:t>
            </a:r>
            <a:endParaRPr lang="en-US"/>
          </a:p>
        </p:txBody>
      </p:sp>
      <p:sp>
        <p:nvSpPr>
          <p:cNvPr id="6" name="מציין מיקום של תאריך 30">
            <a:extLst>
              <a:ext uri="{FF2B5EF4-FFF2-40B4-BE49-F238E27FC236}">
                <a16:creationId xmlns:a16="http://schemas.microsoft.com/office/drawing/2014/main" xmlns="" id="{4D7EC168-0ABA-439C-AA05-93BDA00CF78C}"/>
              </a:ext>
            </a:extLst>
          </p:cNvPr>
          <p:cNvSpPr>
            <a:spLocks noGrp="1"/>
          </p:cNvSpPr>
          <p:nvPr>
            <p:ph type="dt" sz="half" idx="10"/>
          </p:nvPr>
        </p:nvSpPr>
        <p:spPr>
          <a:xfrm>
            <a:off x="5284788" y="5683250"/>
            <a:ext cx="1801812" cy="196850"/>
          </a:xfrm>
        </p:spPr>
        <p:txBody>
          <a:bodyPr/>
          <a:lstStyle>
            <a:lvl1pPr>
              <a:defRPr lang="en-US">
                <a:solidFill>
                  <a:srgbClr val="FFFFFF"/>
                </a:solidFill>
              </a:defRPr>
            </a:lvl1pPr>
            <a:extLst/>
          </a:lstStyle>
          <a:p>
            <a:pPr>
              <a:defRPr/>
            </a:pPr>
            <a:endParaRPr/>
          </a:p>
        </p:txBody>
      </p:sp>
      <p:sp>
        <p:nvSpPr>
          <p:cNvPr id="7" name="מציין מיקום של כותרת תחתונה 17">
            <a:extLst>
              <a:ext uri="{FF2B5EF4-FFF2-40B4-BE49-F238E27FC236}">
                <a16:creationId xmlns:a16="http://schemas.microsoft.com/office/drawing/2014/main" xmlns="" id="{1C1DF2B6-9B09-4C7D-8F9B-BDDE60B149CC}"/>
              </a:ext>
            </a:extLst>
          </p:cNvPr>
          <p:cNvSpPr>
            <a:spLocks noGrp="1"/>
          </p:cNvSpPr>
          <p:nvPr>
            <p:ph type="ftr" sz="quarter" idx="11"/>
          </p:nvPr>
        </p:nvSpPr>
        <p:spPr>
          <a:xfrm>
            <a:off x="2536825" y="5683250"/>
            <a:ext cx="2635250" cy="198438"/>
          </a:xfrm>
        </p:spPr>
        <p:txBody>
          <a:bodyPr/>
          <a:lstStyle>
            <a:lvl1pPr>
              <a:defRPr lang="en-US">
                <a:solidFill>
                  <a:srgbClr val="FFFFFF"/>
                </a:solidFill>
              </a:defRPr>
            </a:lvl1pPr>
            <a:extLst/>
          </a:lstStyle>
          <a:p>
            <a:pPr>
              <a:defRPr/>
            </a:pPr>
            <a:endParaRPr/>
          </a:p>
        </p:txBody>
      </p:sp>
      <p:sp>
        <p:nvSpPr>
          <p:cNvPr id="8" name="מציין מיקום של מספר שקופית 28">
            <a:extLst>
              <a:ext uri="{FF2B5EF4-FFF2-40B4-BE49-F238E27FC236}">
                <a16:creationId xmlns:a16="http://schemas.microsoft.com/office/drawing/2014/main" xmlns="" id="{EEC069DA-66CC-47EB-BF3A-E35A6DD39E23}"/>
              </a:ext>
            </a:extLst>
          </p:cNvPr>
          <p:cNvSpPr>
            <a:spLocks noGrp="1"/>
          </p:cNvSpPr>
          <p:nvPr>
            <p:ph type="sldNum" sz="quarter" idx="12"/>
          </p:nvPr>
        </p:nvSpPr>
        <p:spPr>
          <a:xfrm>
            <a:off x="7092950" y="5681663"/>
            <a:ext cx="528638" cy="198437"/>
          </a:xfrm>
        </p:spPr>
        <p:txBody>
          <a:bodyPr/>
          <a:lstStyle>
            <a:lvl1pPr>
              <a:defRPr>
                <a:solidFill>
                  <a:srgbClr val="FFFFFF"/>
                </a:solidFill>
              </a:defRPr>
            </a:lvl1pPr>
          </a:lstStyle>
          <a:p>
            <a:fld id="{5453ED48-3D2D-4871-8126-82A8CE641B32}" type="slidenum">
              <a:rPr lang="en-US" altLang="he-IL"/>
              <a:pPr/>
              <a:t>‹#›</a:t>
            </a:fld>
            <a:endParaRPr lang="en-US" altLang="he-IL"/>
          </a:p>
        </p:txBody>
      </p:sp>
    </p:spTree>
    <p:extLst>
      <p:ext uri="{BB962C8B-B14F-4D97-AF65-F5344CB8AC3E}">
        <p14:creationId xmlns:p14="http://schemas.microsoft.com/office/powerpoint/2010/main" xmlns="" val="29805180"/>
      </p:ext>
    </p:extLst>
  </p:cSld>
  <p:clrMapOvr>
    <a:overrideClrMapping bg1="lt1" tx1="dk1" bg2="lt2" tx2="dk2" accent1="accent1" accent2="accent2" accent3="accent3" accent4="accent4" accent5="accent5" accent6="accent6" hlink="hlink" folHlink="folHlink"/>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26">
            <a:extLst>
              <a:ext uri="{FF2B5EF4-FFF2-40B4-BE49-F238E27FC236}">
                <a16:creationId xmlns:a16="http://schemas.microsoft.com/office/drawing/2014/main" xmlns="" id="{CAA843BA-3F46-40D1-9E1D-5878F75A526A}"/>
              </a:ext>
            </a:extLst>
          </p:cNvPr>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3">
            <a:extLst>
              <a:ext uri="{FF2B5EF4-FFF2-40B4-BE49-F238E27FC236}">
                <a16:creationId xmlns:a16="http://schemas.microsoft.com/office/drawing/2014/main" xmlns="" id="{367DC50F-B978-4CEC-A883-DD2BF688B082}"/>
              </a:ext>
            </a:extLst>
          </p:cNvPr>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15">
            <a:extLst>
              <a:ext uri="{FF2B5EF4-FFF2-40B4-BE49-F238E27FC236}">
                <a16:creationId xmlns:a16="http://schemas.microsoft.com/office/drawing/2014/main" xmlns="" id="{8CA581DF-35F8-4DA3-9472-112F3172D8ED}"/>
              </a:ext>
            </a:extLst>
          </p:cNvPr>
          <p:cNvSpPr>
            <a:spLocks noGrp="1"/>
          </p:cNvSpPr>
          <p:nvPr>
            <p:ph type="sldNum" sz="quarter" idx="12"/>
          </p:nvPr>
        </p:nvSpPr>
        <p:spPr>
          <a:xfrm>
            <a:off x="3438525" y="34926"/>
            <a:ext cx="530225" cy="198437"/>
          </a:xfrm>
        </p:spPr>
        <p:txBody>
          <a:bodyPr/>
          <a:lstStyle>
            <a:lvl1pPr>
              <a:defRPr/>
            </a:lvl1pPr>
          </a:lstStyle>
          <a:p>
            <a:fld id="{C555FA80-D8CC-49AB-88F8-B2D275340DB4}" type="slidenum">
              <a:rPr lang="en-US" altLang="he-IL"/>
              <a:pPr/>
              <a:t>‹#›</a:t>
            </a:fld>
            <a:endParaRPr lang="en-US" altLang="he-IL"/>
          </a:p>
        </p:txBody>
      </p:sp>
    </p:spTree>
    <p:extLst>
      <p:ext uri="{BB962C8B-B14F-4D97-AF65-F5344CB8AC3E}">
        <p14:creationId xmlns:p14="http://schemas.microsoft.com/office/powerpoint/2010/main" xmlns="" val="1893764301"/>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60120" y="2445593"/>
            <a:ext cx="5629939" cy="1180465"/>
          </a:xfrm>
        </p:spPr>
        <p:txBody>
          <a:bodyPr anchor="t"/>
          <a:lstStyle>
            <a:lvl1pPr algn="r">
              <a:buNone/>
              <a:defRPr sz="3700" b="1" cap="all"/>
            </a:lvl1pPr>
            <a:extLst/>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960120" y="1651000"/>
            <a:ext cx="5629939" cy="644373"/>
          </a:xfrm>
        </p:spPr>
        <p:txBody>
          <a:bodyPr anchor="b"/>
          <a:lstStyle>
            <a:lvl1pPr marL="0" indent="0" algn="r">
              <a:buNone/>
              <a:defRPr sz="1800">
                <a:solidFill>
                  <a:schemeClr val="tx1"/>
                </a:solidFill>
                <a:effectLst/>
              </a:defRPr>
            </a:lvl1pPr>
            <a:lvl2pPr>
              <a:buNone/>
              <a:defRPr sz="1600">
                <a:solidFill>
                  <a:schemeClr val="tx1">
                    <a:tint val="75000"/>
                  </a:schemeClr>
                </a:solidFill>
              </a:defRPr>
            </a:lvl2pPr>
            <a:lvl3pPr>
              <a:buNone/>
              <a:defRPr sz="1400">
                <a:solidFill>
                  <a:schemeClr val="tx1">
                    <a:tint val="75000"/>
                  </a:schemeClr>
                </a:solidFill>
              </a:defRPr>
            </a:lvl3pPr>
            <a:lvl4pPr>
              <a:buNone/>
              <a:defRPr sz="1200">
                <a:solidFill>
                  <a:schemeClr val="tx1">
                    <a:tint val="75000"/>
                  </a:schemeClr>
                </a:solidFill>
              </a:defRPr>
            </a:lvl4pPr>
            <a:lvl5pPr>
              <a:buNone/>
              <a:defRPr sz="1200">
                <a:solidFill>
                  <a:schemeClr val="tx1">
                    <a:tint val="75000"/>
                  </a:schemeClr>
                </a:solidFill>
              </a:defRPr>
            </a:lvl5pPr>
            <a:extLst/>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xmlns="" id="{7CA28D30-2ABF-4C4A-B3F5-27F36E5EC9EC}"/>
              </a:ext>
            </a:extLst>
          </p:cNvPr>
          <p:cNvSpPr>
            <a:spLocks noGrp="1"/>
          </p:cNvSpPr>
          <p:nvPr>
            <p:ph type="dt" sz="half" idx="10"/>
          </p:nvPr>
        </p:nvSpPr>
        <p:spPr>
          <a:xfrm>
            <a:off x="4251325" y="5683250"/>
            <a:ext cx="1803400" cy="195263"/>
          </a:xfrm>
        </p:spPr>
        <p:txBody>
          <a:bodyPr/>
          <a:lstStyle>
            <a:lvl1pPr>
              <a:defRPr>
                <a:solidFill>
                  <a:schemeClr val="tx2"/>
                </a:solidFill>
              </a:defRPr>
            </a:lvl1pPr>
            <a:extLst/>
          </a:lstStyle>
          <a:p>
            <a:pPr>
              <a:defRPr/>
            </a:pPr>
            <a:endParaRPr lang="en-US"/>
          </a:p>
        </p:txBody>
      </p:sp>
      <p:sp>
        <p:nvSpPr>
          <p:cNvPr id="5" name="מציין מיקום של כותרת תחתונה 4">
            <a:extLst>
              <a:ext uri="{FF2B5EF4-FFF2-40B4-BE49-F238E27FC236}">
                <a16:creationId xmlns:a16="http://schemas.microsoft.com/office/drawing/2014/main" xmlns="" id="{0B6C5D2E-21B0-4995-8DF1-B4769BDB959D}"/>
              </a:ext>
            </a:extLst>
          </p:cNvPr>
          <p:cNvSpPr>
            <a:spLocks noGrp="1"/>
          </p:cNvSpPr>
          <p:nvPr>
            <p:ph type="ftr" sz="quarter" idx="11"/>
          </p:nvPr>
        </p:nvSpPr>
        <p:spPr>
          <a:xfrm>
            <a:off x="1562100" y="5683250"/>
            <a:ext cx="2605088" cy="196850"/>
          </a:xfrm>
        </p:spPr>
        <p:txBody>
          <a:bodyPr/>
          <a:lstStyle>
            <a:lvl1pPr>
              <a:defRPr>
                <a:solidFill>
                  <a:schemeClr val="tx2"/>
                </a:solidFill>
              </a:defRPr>
            </a:lvl1pPr>
            <a:extLst/>
          </a:lstStyle>
          <a:p>
            <a:pPr>
              <a:defRPr/>
            </a:pPr>
            <a:endParaRPr lang="en-US"/>
          </a:p>
        </p:txBody>
      </p:sp>
      <p:sp>
        <p:nvSpPr>
          <p:cNvPr id="6" name="מציין מיקום של מספר שקופית 5">
            <a:extLst>
              <a:ext uri="{FF2B5EF4-FFF2-40B4-BE49-F238E27FC236}">
                <a16:creationId xmlns:a16="http://schemas.microsoft.com/office/drawing/2014/main" xmlns="" id="{FE79890E-5928-4D8B-9958-570FFB97E183}"/>
              </a:ext>
            </a:extLst>
          </p:cNvPr>
          <p:cNvSpPr>
            <a:spLocks noGrp="1"/>
          </p:cNvSpPr>
          <p:nvPr>
            <p:ph type="sldNum" sz="quarter" idx="12"/>
          </p:nvPr>
        </p:nvSpPr>
        <p:spPr>
          <a:xfrm>
            <a:off x="6061075" y="5681663"/>
            <a:ext cx="528638" cy="196850"/>
          </a:xfrm>
        </p:spPr>
        <p:txBody>
          <a:bodyPr/>
          <a:lstStyle>
            <a:lvl1pPr>
              <a:defRPr/>
            </a:lvl1pPr>
          </a:lstStyle>
          <a:p>
            <a:fld id="{46D870DA-7C11-4001-9925-160F663C66F1}" type="slidenum">
              <a:rPr lang="en-US" altLang="he-IL"/>
              <a:pPr/>
              <a:t>‹#›</a:t>
            </a:fld>
            <a:endParaRPr lang="en-US" altLang="he-IL"/>
          </a:p>
        </p:txBody>
      </p:sp>
      <p:sp>
        <p:nvSpPr>
          <p:cNvPr id="13" name="מציין מיקום של מספר שקופית 15">
            <a:extLst>
              <a:ext uri="{FF2B5EF4-FFF2-40B4-BE49-F238E27FC236}">
                <a16:creationId xmlns:a16="http://schemas.microsoft.com/office/drawing/2014/main" xmlns="" id="{057779A6-EC89-4120-A79A-F69E4B4611E0}"/>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xmlns="" val="4079519864"/>
      </p:ext>
    </p:extLst>
  </p:cSld>
  <p:clrMapOvr>
    <a:overrideClrMapping bg1="lt1" tx1="dk1" bg2="lt2" tx2="dk2" accent1="accent1" accent2="accent2" accent3="accent3" accent4="accent4" accent5="accent5" accent6="accent6" hlink="hlink" folHlink="folHlink"/>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277368"/>
            <a:ext cx="6517843" cy="990600"/>
          </a:xfrm>
        </p:spPr>
        <p:txBody>
          <a:bodyPr/>
          <a:lstStyle/>
          <a:p>
            <a:r>
              <a:rPr lang="he-IL"/>
              <a:t>לחץ כדי לערוך סגנון כותרת של תבנית בסיס</a:t>
            </a:r>
            <a:endParaRPr lang="en-US"/>
          </a:p>
        </p:txBody>
      </p:sp>
      <p:sp>
        <p:nvSpPr>
          <p:cNvPr id="3" name="מציין מיקום תוכן 2"/>
          <p:cNvSpPr>
            <a:spLocks noGrp="1"/>
          </p:cNvSpPr>
          <p:nvPr>
            <p:ph sz="half" idx="1"/>
          </p:nvPr>
        </p:nvSpPr>
        <p:spPr>
          <a:xfrm>
            <a:off x="411480" y="1386841"/>
            <a:ext cx="3168396" cy="3922501"/>
          </a:xfrm>
        </p:spPr>
        <p:txBody>
          <a:bodyPr/>
          <a:lstStyle>
            <a:lvl1pPr>
              <a:defRPr sz="2500"/>
            </a:lvl1pPr>
            <a:lvl2pPr>
              <a:defRPr sz="2100"/>
            </a:lvl2pPr>
            <a:lvl3pPr>
              <a:defRPr sz="1800"/>
            </a:lvl3pPr>
            <a:lvl4pPr>
              <a:defRPr sz="1600"/>
            </a:lvl4pPr>
            <a:lvl5pPr>
              <a:defRPr sz="16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3760927" y="1386841"/>
            <a:ext cx="3168396" cy="3922501"/>
          </a:xfrm>
        </p:spPr>
        <p:txBody>
          <a:bodyPr/>
          <a:lstStyle>
            <a:lvl1pPr>
              <a:defRPr sz="2500"/>
            </a:lvl1pPr>
            <a:lvl2pPr>
              <a:defRPr sz="2100"/>
            </a:lvl2pPr>
            <a:lvl3pPr>
              <a:defRPr sz="1800"/>
            </a:lvl3pPr>
            <a:lvl4pPr>
              <a:defRPr sz="1600"/>
            </a:lvl4pPr>
            <a:lvl5pPr>
              <a:defRPr sz="16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26">
            <a:extLst>
              <a:ext uri="{FF2B5EF4-FFF2-40B4-BE49-F238E27FC236}">
                <a16:creationId xmlns:a16="http://schemas.microsoft.com/office/drawing/2014/main" xmlns="" id="{48D62B8A-24DE-46C8-B067-1EA5EFAB2D95}"/>
              </a:ext>
            </a:extLst>
          </p:cNvPr>
          <p:cNvSpPr>
            <a:spLocks noGrp="1"/>
          </p:cNvSpPr>
          <p:nvPr>
            <p:ph type="dt" sz="half" idx="10"/>
          </p:nvPr>
        </p:nvSpPr>
        <p:spPr/>
        <p:txBody>
          <a:bodyPr/>
          <a:lstStyle>
            <a:lvl1pPr>
              <a:defRPr/>
            </a:lvl1pPr>
          </a:lstStyle>
          <a:p>
            <a:pPr>
              <a:defRPr/>
            </a:pPr>
            <a:endParaRPr lang="en-US"/>
          </a:p>
        </p:txBody>
      </p:sp>
      <p:sp>
        <p:nvSpPr>
          <p:cNvPr id="6" name="מציין מיקום של כותרת תחתונה 3">
            <a:extLst>
              <a:ext uri="{FF2B5EF4-FFF2-40B4-BE49-F238E27FC236}">
                <a16:creationId xmlns:a16="http://schemas.microsoft.com/office/drawing/2014/main" xmlns="" id="{E1089D06-7336-4C05-808F-D284BBB03BB0}"/>
              </a:ext>
            </a:extLst>
          </p:cNvPr>
          <p:cNvSpPr>
            <a:spLocks noGrp="1"/>
          </p:cNvSpPr>
          <p:nvPr>
            <p:ph type="ftr" sz="quarter" idx="11"/>
          </p:nvPr>
        </p:nvSpPr>
        <p:spPr/>
        <p:txBody>
          <a:bodyPr/>
          <a:lstStyle>
            <a:lvl1pPr>
              <a:defRPr/>
            </a:lvl1pPr>
          </a:lstStyle>
          <a:p>
            <a:pPr>
              <a:defRPr/>
            </a:pPr>
            <a:endParaRPr lang="en-US"/>
          </a:p>
        </p:txBody>
      </p:sp>
      <p:sp>
        <p:nvSpPr>
          <p:cNvPr id="7" name="מציין מיקום של מספר שקופית 15">
            <a:extLst>
              <a:ext uri="{FF2B5EF4-FFF2-40B4-BE49-F238E27FC236}">
                <a16:creationId xmlns:a16="http://schemas.microsoft.com/office/drawing/2014/main" xmlns="" id="{7588BB4F-04AD-4F78-AEDD-DDBECC5189FC}"/>
              </a:ext>
            </a:extLst>
          </p:cNvPr>
          <p:cNvSpPr>
            <a:spLocks noGrp="1"/>
          </p:cNvSpPr>
          <p:nvPr>
            <p:ph type="sldNum" sz="quarter" idx="12"/>
          </p:nvPr>
        </p:nvSpPr>
        <p:spPr/>
        <p:txBody>
          <a:bodyPr/>
          <a:lstStyle>
            <a:lvl1pPr>
              <a:defRPr/>
            </a:lvl1pPr>
          </a:lstStyle>
          <a:p>
            <a:fld id="{1D311AAB-6235-4361-AF39-234A28057AC4}" type="slidenum">
              <a:rPr lang="en-US" altLang="he-IL"/>
              <a:pPr/>
              <a:t>‹#›</a:t>
            </a:fld>
            <a:endParaRPr lang="en-US" altLang="he-IL"/>
          </a:p>
        </p:txBody>
      </p:sp>
      <p:sp>
        <p:nvSpPr>
          <p:cNvPr id="8" name="מציין מיקום של מספר שקופית 15">
            <a:extLst>
              <a:ext uri="{FF2B5EF4-FFF2-40B4-BE49-F238E27FC236}">
                <a16:creationId xmlns:a16="http://schemas.microsoft.com/office/drawing/2014/main" xmlns="" id="{E278C88D-1F05-49E2-9813-802610523FF2}"/>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xmlns="" val="56488378"/>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277368"/>
            <a:ext cx="6517843" cy="990600"/>
          </a:xfrm>
        </p:spPr>
        <p:txBody>
          <a:bodyPr anchor="b"/>
          <a:lstStyle>
            <a:lvl1pPr>
              <a:defRPr/>
            </a:lvl1pPr>
            <a:extLst/>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411480" y="5085080"/>
            <a:ext cx="3168396" cy="39624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600" b="1">
                <a:solidFill>
                  <a:schemeClr val="tx2"/>
                </a:solidFill>
                <a:effectLst/>
              </a:defRPr>
            </a:lvl1pPr>
            <a:lvl2pPr>
              <a:buNone/>
              <a:defRPr sz="1800" b="1"/>
            </a:lvl2pPr>
            <a:lvl3pPr>
              <a:buNone/>
              <a:defRPr sz="1600" b="1"/>
            </a:lvl3pPr>
            <a:lvl4pPr>
              <a:buNone/>
              <a:defRPr sz="1400" b="1"/>
            </a:lvl4pPr>
            <a:lvl5pPr>
              <a:buNone/>
              <a:defRPr sz="1400" b="1"/>
            </a:lvl5pPr>
            <a:extLst/>
          </a:lstStyle>
          <a:p>
            <a:pPr lvl="0"/>
            <a:r>
              <a:rPr lang="he-IL"/>
              <a:t>לחץ כדי לערוך סגנונות טקסט של תבנית בסיס</a:t>
            </a:r>
          </a:p>
        </p:txBody>
      </p:sp>
      <p:sp>
        <p:nvSpPr>
          <p:cNvPr id="4" name="מציין מיקום טקסט 3"/>
          <p:cNvSpPr>
            <a:spLocks noGrp="1"/>
          </p:cNvSpPr>
          <p:nvPr>
            <p:ph type="body" sz="half" idx="3"/>
          </p:nvPr>
        </p:nvSpPr>
        <p:spPr>
          <a:xfrm>
            <a:off x="3760927" y="5085080"/>
            <a:ext cx="3168396" cy="39624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600" b="1">
                <a:solidFill>
                  <a:schemeClr val="tx2"/>
                </a:solidFill>
                <a:effectLst/>
              </a:defRPr>
            </a:lvl1pPr>
            <a:lvl2pPr>
              <a:buNone/>
              <a:defRPr sz="1800" b="1"/>
            </a:lvl2pPr>
            <a:lvl3pPr>
              <a:buNone/>
              <a:defRPr sz="1600" b="1"/>
            </a:lvl3pPr>
            <a:lvl4pPr>
              <a:buNone/>
              <a:defRPr sz="1400" b="1"/>
            </a:lvl4pPr>
            <a:lvl5pPr>
              <a:buNone/>
              <a:defRPr sz="1400" b="1"/>
            </a:lvl5pPr>
            <a:extLst/>
          </a:lstStyle>
          <a:p>
            <a:pPr lvl="0"/>
            <a:r>
              <a:rPr lang="he-IL"/>
              <a:t>לחץ כדי לערוך סגנונות טקסט של תבנית בסיס</a:t>
            </a:r>
          </a:p>
        </p:txBody>
      </p:sp>
      <p:sp>
        <p:nvSpPr>
          <p:cNvPr id="5" name="מציין מיקום תוכן 4"/>
          <p:cNvSpPr>
            <a:spLocks noGrp="1"/>
          </p:cNvSpPr>
          <p:nvPr>
            <p:ph sz="quarter" idx="2"/>
          </p:nvPr>
        </p:nvSpPr>
        <p:spPr>
          <a:xfrm>
            <a:off x="411480" y="1483595"/>
            <a:ext cx="3168396" cy="3566160"/>
          </a:xfrm>
        </p:spPr>
        <p:txBody>
          <a:bodyPr/>
          <a:lstStyle>
            <a:lvl1pPr>
              <a:defRPr sz="2100"/>
            </a:lvl1pPr>
            <a:lvl2pPr>
              <a:defRPr sz="1800"/>
            </a:lvl2pPr>
            <a:lvl3pPr>
              <a:defRPr sz="1600"/>
            </a:lvl3pPr>
            <a:lvl4pPr>
              <a:defRPr sz="1400"/>
            </a:lvl4pPr>
            <a:lvl5pPr>
              <a:defRPr sz="14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תוכן 5"/>
          <p:cNvSpPr>
            <a:spLocks noGrp="1"/>
          </p:cNvSpPr>
          <p:nvPr>
            <p:ph sz="quarter" idx="4"/>
          </p:nvPr>
        </p:nvSpPr>
        <p:spPr>
          <a:xfrm>
            <a:off x="3760927" y="1483595"/>
            <a:ext cx="3168396" cy="3566160"/>
          </a:xfrm>
        </p:spPr>
        <p:txBody>
          <a:bodyPr/>
          <a:lstStyle>
            <a:lvl1pPr>
              <a:defRPr sz="2100"/>
            </a:lvl1pPr>
            <a:lvl2pPr>
              <a:defRPr sz="1800"/>
            </a:lvl2pPr>
            <a:lvl3pPr>
              <a:defRPr sz="1600"/>
            </a:lvl3pPr>
            <a:lvl4pPr>
              <a:defRPr sz="1400"/>
            </a:lvl4pPr>
            <a:lvl5pPr>
              <a:defRPr sz="14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26">
            <a:extLst>
              <a:ext uri="{FF2B5EF4-FFF2-40B4-BE49-F238E27FC236}">
                <a16:creationId xmlns:a16="http://schemas.microsoft.com/office/drawing/2014/main" xmlns="" id="{9BC43643-C259-4EAD-8081-BC1A50480801}"/>
              </a:ext>
            </a:extLst>
          </p:cNvPr>
          <p:cNvSpPr>
            <a:spLocks noGrp="1"/>
          </p:cNvSpPr>
          <p:nvPr>
            <p:ph type="dt" sz="half" idx="10"/>
          </p:nvPr>
        </p:nvSpPr>
        <p:spPr/>
        <p:txBody>
          <a:bodyPr/>
          <a:lstStyle>
            <a:lvl1pPr>
              <a:defRPr/>
            </a:lvl1pPr>
          </a:lstStyle>
          <a:p>
            <a:pPr>
              <a:defRPr/>
            </a:pPr>
            <a:endParaRPr lang="en-US"/>
          </a:p>
        </p:txBody>
      </p:sp>
      <p:sp>
        <p:nvSpPr>
          <p:cNvPr id="8" name="מציין מיקום של כותרת תחתונה 3">
            <a:extLst>
              <a:ext uri="{FF2B5EF4-FFF2-40B4-BE49-F238E27FC236}">
                <a16:creationId xmlns:a16="http://schemas.microsoft.com/office/drawing/2014/main" xmlns="" id="{65281E8E-AF88-4B35-B8F2-849821E936EC}"/>
              </a:ext>
            </a:extLst>
          </p:cNvPr>
          <p:cNvSpPr>
            <a:spLocks noGrp="1"/>
          </p:cNvSpPr>
          <p:nvPr>
            <p:ph type="ftr" sz="quarter" idx="11"/>
          </p:nvPr>
        </p:nvSpPr>
        <p:spPr/>
        <p:txBody>
          <a:bodyPr/>
          <a:lstStyle>
            <a:lvl1pPr>
              <a:defRPr/>
            </a:lvl1pPr>
          </a:lstStyle>
          <a:p>
            <a:pPr>
              <a:defRPr/>
            </a:pPr>
            <a:endParaRPr lang="en-US"/>
          </a:p>
        </p:txBody>
      </p:sp>
      <p:sp>
        <p:nvSpPr>
          <p:cNvPr id="9" name="מציין מיקום של מספר שקופית 15">
            <a:extLst>
              <a:ext uri="{FF2B5EF4-FFF2-40B4-BE49-F238E27FC236}">
                <a16:creationId xmlns:a16="http://schemas.microsoft.com/office/drawing/2014/main" xmlns="" id="{5995BDF9-87AC-4399-88E2-8EC61227DFED}"/>
              </a:ext>
            </a:extLst>
          </p:cNvPr>
          <p:cNvSpPr>
            <a:spLocks noGrp="1"/>
          </p:cNvSpPr>
          <p:nvPr>
            <p:ph type="sldNum" sz="quarter" idx="12"/>
          </p:nvPr>
        </p:nvSpPr>
        <p:spPr/>
        <p:txBody>
          <a:bodyPr/>
          <a:lstStyle>
            <a:lvl1pPr>
              <a:defRPr/>
            </a:lvl1pPr>
          </a:lstStyle>
          <a:p>
            <a:fld id="{2C172083-82B8-4FD5-904D-EA6383CB715F}" type="slidenum">
              <a:rPr lang="en-US" altLang="he-IL"/>
              <a:pPr/>
              <a:t>‹#›</a:t>
            </a:fld>
            <a:endParaRPr lang="en-US" altLang="he-IL"/>
          </a:p>
        </p:txBody>
      </p:sp>
      <p:sp>
        <p:nvSpPr>
          <p:cNvPr id="10" name="מציין מיקום של מספר שקופית 15">
            <a:extLst>
              <a:ext uri="{FF2B5EF4-FFF2-40B4-BE49-F238E27FC236}">
                <a16:creationId xmlns:a16="http://schemas.microsoft.com/office/drawing/2014/main" xmlns="" id="{332CA75A-7ACB-4481-A675-885A10C92B5C}"/>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xmlns="" val="2124119065"/>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277368"/>
            <a:ext cx="6517843" cy="990600"/>
          </a:xfrm>
        </p:spPr>
        <p:txBody>
          <a:bodyPr/>
          <a:lstStyle/>
          <a:p>
            <a:r>
              <a:rPr lang="he-IL"/>
              <a:t>לחץ כדי לערוך סגנון כותרת של תבנית בסיס</a:t>
            </a:r>
            <a:endParaRPr lang="en-US"/>
          </a:p>
        </p:txBody>
      </p:sp>
      <p:sp>
        <p:nvSpPr>
          <p:cNvPr id="3" name="מציין מיקום של תאריך 26">
            <a:extLst>
              <a:ext uri="{FF2B5EF4-FFF2-40B4-BE49-F238E27FC236}">
                <a16:creationId xmlns:a16="http://schemas.microsoft.com/office/drawing/2014/main" xmlns="" id="{09D9F2DB-60B3-483A-9806-0C66FFAFE5C3}"/>
              </a:ext>
            </a:extLst>
          </p:cNvPr>
          <p:cNvSpPr>
            <a:spLocks noGrp="1"/>
          </p:cNvSpPr>
          <p:nvPr>
            <p:ph type="dt" sz="half" idx="10"/>
          </p:nvPr>
        </p:nvSpPr>
        <p:spPr/>
        <p:txBody>
          <a:bodyPr/>
          <a:lstStyle>
            <a:lvl1pPr>
              <a:defRPr/>
            </a:lvl1pPr>
          </a:lstStyle>
          <a:p>
            <a:pPr>
              <a:defRPr/>
            </a:pPr>
            <a:endParaRPr lang="en-US"/>
          </a:p>
        </p:txBody>
      </p:sp>
      <p:sp>
        <p:nvSpPr>
          <p:cNvPr id="4" name="מציין מיקום של כותרת תחתונה 3">
            <a:extLst>
              <a:ext uri="{FF2B5EF4-FFF2-40B4-BE49-F238E27FC236}">
                <a16:creationId xmlns:a16="http://schemas.microsoft.com/office/drawing/2014/main" xmlns="" id="{7D664635-07F5-4E6D-863B-732F7B220A61}"/>
              </a:ext>
            </a:extLst>
          </p:cNvPr>
          <p:cNvSpPr>
            <a:spLocks noGrp="1"/>
          </p:cNvSpPr>
          <p:nvPr>
            <p:ph type="ftr" sz="quarter" idx="11"/>
          </p:nvPr>
        </p:nvSpPr>
        <p:spPr/>
        <p:txBody>
          <a:bodyPr/>
          <a:lstStyle>
            <a:lvl1pPr>
              <a:defRPr/>
            </a:lvl1pPr>
          </a:lstStyle>
          <a:p>
            <a:pPr>
              <a:defRPr/>
            </a:pPr>
            <a:endParaRPr lang="en-US"/>
          </a:p>
        </p:txBody>
      </p:sp>
      <p:sp>
        <p:nvSpPr>
          <p:cNvPr id="5" name="מציין מיקום של מספר שקופית 15">
            <a:extLst>
              <a:ext uri="{FF2B5EF4-FFF2-40B4-BE49-F238E27FC236}">
                <a16:creationId xmlns:a16="http://schemas.microsoft.com/office/drawing/2014/main" xmlns="" id="{8B89D5BC-16AF-4978-B8B2-C7A07238DE85}"/>
              </a:ext>
            </a:extLst>
          </p:cNvPr>
          <p:cNvSpPr>
            <a:spLocks noGrp="1"/>
          </p:cNvSpPr>
          <p:nvPr>
            <p:ph type="sldNum" sz="quarter" idx="12"/>
          </p:nvPr>
        </p:nvSpPr>
        <p:spPr/>
        <p:txBody>
          <a:bodyPr/>
          <a:lstStyle>
            <a:lvl1pPr>
              <a:defRPr/>
            </a:lvl1pPr>
          </a:lstStyle>
          <a:p>
            <a:fld id="{9CAEB8DF-6387-4458-BFDB-E61632350781}" type="slidenum">
              <a:rPr lang="en-US" altLang="he-IL"/>
              <a:pPr/>
              <a:t>‹#›</a:t>
            </a:fld>
            <a:endParaRPr lang="en-US" altLang="he-IL"/>
          </a:p>
        </p:txBody>
      </p:sp>
      <p:sp>
        <p:nvSpPr>
          <p:cNvPr id="6" name="מציין מיקום של מספר שקופית 15">
            <a:extLst>
              <a:ext uri="{FF2B5EF4-FFF2-40B4-BE49-F238E27FC236}">
                <a16:creationId xmlns:a16="http://schemas.microsoft.com/office/drawing/2014/main" xmlns="" id="{F300D842-8352-4D21-93F4-B4850EEADDA5}"/>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xmlns="" val="3334380108"/>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26">
            <a:extLst>
              <a:ext uri="{FF2B5EF4-FFF2-40B4-BE49-F238E27FC236}">
                <a16:creationId xmlns:a16="http://schemas.microsoft.com/office/drawing/2014/main" xmlns="" id="{0288A863-5910-4E36-ABEF-3C19E324358C}"/>
              </a:ext>
            </a:extLst>
          </p:cNvPr>
          <p:cNvSpPr>
            <a:spLocks noGrp="1"/>
          </p:cNvSpPr>
          <p:nvPr>
            <p:ph type="dt" sz="half" idx="10"/>
          </p:nvPr>
        </p:nvSpPr>
        <p:spPr/>
        <p:txBody>
          <a:bodyPr/>
          <a:lstStyle>
            <a:lvl1pPr>
              <a:defRPr/>
            </a:lvl1pPr>
          </a:lstStyle>
          <a:p>
            <a:pPr>
              <a:defRPr/>
            </a:pPr>
            <a:endParaRPr lang="en-US"/>
          </a:p>
        </p:txBody>
      </p:sp>
      <p:sp>
        <p:nvSpPr>
          <p:cNvPr id="3" name="מציין מיקום של כותרת תחתונה 3">
            <a:extLst>
              <a:ext uri="{FF2B5EF4-FFF2-40B4-BE49-F238E27FC236}">
                <a16:creationId xmlns:a16="http://schemas.microsoft.com/office/drawing/2014/main" xmlns="" id="{86CA7832-2D1E-443F-B539-88AAB2537A2E}"/>
              </a:ext>
            </a:extLst>
          </p:cNvPr>
          <p:cNvSpPr>
            <a:spLocks noGrp="1"/>
          </p:cNvSpPr>
          <p:nvPr>
            <p:ph type="ftr" sz="quarter" idx="11"/>
          </p:nvPr>
        </p:nvSpPr>
        <p:spPr/>
        <p:txBody>
          <a:bodyPr/>
          <a:lstStyle>
            <a:lvl1pPr>
              <a:defRPr/>
            </a:lvl1pPr>
          </a:lstStyle>
          <a:p>
            <a:pPr>
              <a:defRPr/>
            </a:pPr>
            <a:endParaRPr lang="en-US"/>
          </a:p>
        </p:txBody>
      </p:sp>
      <p:sp>
        <p:nvSpPr>
          <p:cNvPr id="4" name="מציין מיקום של מספר שקופית 15">
            <a:extLst>
              <a:ext uri="{FF2B5EF4-FFF2-40B4-BE49-F238E27FC236}">
                <a16:creationId xmlns:a16="http://schemas.microsoft.com/office/drawing/2014/main" xmlns="" id="{FFA2F1A8-1933-4622-823D-8863CFBD618F}"/>
              </a:ext>
            </a:extLst>
          </p:cNvPr>
          <p:cNvSpPr>
            <a:spLocks noGrp="1"/>
          </p:cNvSpPr>
          <p:nvPr>
            <p:ph type="sldNum" sz="quarter" idx="12"/>
          </p:nvPr>
        </p:nvSpPr>
        <p:spPr/>
        <p:txBody>
          <a:bodyPr/>
          <a:lstStyle>
            <a:lvl1pPr>
              <a:defRPr/>
            </a:lvl1pPr>
          </a:lstStyle>
          <a:p>
            <a:fld id="{2D49057D-B736-4A6D-B2DE-5377B3E20191}" type="slidenum">
              <a:rPr lang="en-US" altLang="he-IL"/>
              <a:pPr/>
              <a:t>‹#›</a:t>
            </a:fld>
            <a:endParaRPr lang="en-US" altLang="he-IL"/>
          </a:p>
        </p:txBody>
      </p:sp>
      <p:sp>
        <p:nvSpPr>
          <p:cNvPr id="5" name="מציין מיקום של מספר שקופית 15">
            <a:extLst>
              <a:ext uri="{FF2B5EF4-FFF2-40B4-BE49-F238E27FC236}">
                <a16:creationId xmlns:a16="http://schemas.microsoft.com/office/drawing/2014/main" xmlns="" id="{4713292D-DF3B-44CD-A787-E75D1C2858F9}"/>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xmlns="" val="2823759608"/>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Rectangle 4">
            <a:extLst>
              <a:ext uri="{FF2B5EF4-FFF2-40B4-BE49-F238E27FC236}">
                <a16:creationId xmlns:a16="http://schemas.microsoft.com/office/drawing/2014/main" xmlns="" id="{CF3645B6-E2D2-459F-B46D-6CAD4B2351F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B0CAFFBA-8C56-4E61-94CD-5A6766B50A2A}"/>
              </a:ext>
            </a:extLst>
          </p:cNvPr>
          <p:cNvSpPr>
            <a:spLocks noGrp="1" noChangeArrowheads="1"/>
          </p:cNvSpPr>
          <p:nvPr>
            <p:ph type="sldNum" sz="quarter" idx="11"/>
          </p:nvPr>
        </p:nvSpPr>
        <p:spPr>
          <a:ln/>
        </p:spPr>
        <p:txBody>
          <a:bodyPr/>
          <a:lstStyle>
            <a:lvl1pPr>
              <a:defRPr/>
            </a:lvl1pPr>
          </a:lstStyle>
          <a:p>
            <a:fld id="{9F3443CE-B408-4B64-8728-A715AE8BFF70}" type="slidenum">
              <a:rPr lang="en-US" altLang="he-IL"/>
              <a:pPr/>
              <a:t>‹#›</a:t>
            </a:fld>
            <a:endParaRPr lang="en-US" altLang="he-IL"/>
          </a:p>
        </p:txBody>
      </p:sp>
    </p:spTree>
    <p:extLst>
      <p:ext uri="{BB962C8B-B14F-4D97-AF65-F5344CB8AC3E}">
        <p14:creationId xmlns:p14="http://schemas.microsoft.com/office/powerpoint/2010/main" xmlns="" val="2246113370"/>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198120"/>
            <a:ext cx="5308092" cy="1017016"/>
          </a:xfrm>
        </p:spPr>
        <p:txBody>
          <a:bodyPr anchor="b"/>
          <a:lstStyle>
            <a:lvl1pPr algn="l">
              <a:buNone/>
              <a:defRPr lang="en-US" sz="2100" baseline="0" smtClean="0"/>
            </a:lvl1pPr>
            <a:extLst/>
          </a:lstStyle>
          <a:p>
            <a:r>
              <a:rPr lang="he-IL"/>
              <a:t>לחץ כדי לערוך סגנון כותרת של תבנית בסיס</a:t>
            </a:r>
            <a:endParaRPr lang="en-US"/>
          </a:p>
        </p:txBody>
      </p:sp>
      <p:sp>
        <p:nvSpPr>
          <p:cNvPr id="3" name="מציין מיקום טקסט 2"/>
          <p:cNvSpPr>
            <a:spLocks noGrp="1"/>
          </p:cNvSpPr>
          <p:nvPr>
            <p:ph type="body" idx="2"/>
          </p:nvPr>
        </p:nvSpPr>
        <p:spPr>
          <a:xfrm>
            <a:off x="411480" y="1297761"/>
            <a:ext cx="5308092" cy="522177"/>
          </a:xfrm>
        </p:spPr>
        <p:txBody>
          <a:bodyPr rot="0" spcFirstLastPara="0" vertOverflow="overflow" horzOverflow="overflow" lIns="40494" tIns="0" rIns="0" bIns="0" spcCol="0" rtlCol="0" fromWordArt="0" forceAA="0">
            <a:normAutofit/>
          </a:bodyPr>
          <a:lstStyle>
            <a:lvl1pPr marL="0" indent="0">
              <a:spcBef>
                <a:spcPts val="0"/>
              </a:spcBef>
              <a:spcAft>
                <a:spcPts val="0"/>
              </a:spcAft>
              <a:buNone/>
              <a:defRPr sz="1200"/>
            </a:lvl1pPr>
            <a:lvl2pPr>
              <a:buNone/>
              <a:defRPr sz="1100"/>
            </a:lvl2pPr>
            <a:lvl3pPr>
              <a:buNone/>
              <a:defRPr sz="900"/>
            </a:lvl3pPr>
            <a:lvl4pPr>
              <a:buNone/>
              <a:defRPr sz="800"/>
            </a:lvl4pPr>
            <a:lvl5pPr>
              <a:buNone/>
              <a:defRPr sz="800"/>
            </a:lvl5pPr>
            <a:extLst/>
          </a:lstStyle>
          <a:p>
            <a:pPr lvl="0"/>
            <a:r>
              <a:rPr lang="he-IL"/>
              <a:t>לחץ כדי לערוך סגנונות טקסט של תבנית בסיס</a:t>
            </a:r>
          </a:p>
        </p:txBody>
      </p:sp>
      <p:sp>
        <p:nvSpPr>
          <p:cNvPr id="4" name="מציין מיקום תוכן 3"/>
          <p:cNvSpPr>
            <a:spLocks noGrp="1"/>
          </p:cNvSpPr>
          <p:nvPr>
            <p:ph sz="half" idx="1"/>
          </p:nvPr>
        </p:nvSpPr>
        <p:spPr>
          <a:xfrm>
            <a:off x="411480" y="1849120"/>
            <a:ext cx="6515100" cy="3788852"/>
          </a:xfrm>
        </p:spPr>
        <p:txBody>
          <a:bodyPr/>
          <a:lstStyle>
            <a:lvl1pPr>
              <a:defRPr sz="2800"/>
            </a:lvl1pPr>
            <a:lvl2pPr>
              <a:defRPr sz="2500"/>
            </a:lvl2pPr>
            <a:lvl3pPr>
              <a:defRPr sz="2100"/>
            </a:lvl3pPr>
            <a:lvl4pPr>
              <a:defRPr sz="1800"/>
            </a:lvl4pPr>
            <a:lvl5pPr>
              <a:defRPr sz="18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26">
            <a:extLst>
              <a:ext uri="{FF2B5EF4-FFF2-40B4-BE49-F238E27FC236}">
                <a16:creationId xmlns:a16="http://schemas.microsoft.com/office/drawing/2014/main" xmlns="" id="{F1370985-27E2-489F-887D-36C61C969F97}"/>
              </a:ext>
            </a:extLst>
          </p:cNvPr>
          <p:cNvSpPr>
            <a:spLocks noGrp="1"/>
          </p:cNvSpPr>
          <p:nvPr>
            <p:ph type="dt" sz="half" idx="10"/>
          </p:nvPr>
        </p:nvSpPr>
        <p:spPr/>
        <p:txBody>
          <a:bodyPr/>
          <a:lstStyle>
            <a:lvl1pPr>
              <a:defRPr/>
            </a:lvl1pPr>
          </a:lstStyle>
          <a:p>
            <a:pPr>
              <a:defRPr/>
            </a:pPr>
            <a:endParaRPr lang="en-US"/>
          </a:p>
        </p:txBody>
      </p:sp>
      <p:sp>
        <p:nvSpPr>
          <p:cNvPr id="6" name="מציין מיקום של כותרת תחתונה 3">
            <a:extLst>
              <a:ext uri="{FF2B5EF4-FFF2-40B4-BE49-F238E27FC236}">
                <a16:creationId xmlns:a16="http://schemas.microsoft.com/office/drawing/2014/main" xmlns="" id="{2089CB54-0F2A-4F1D-A299-5205C76C172C}"/>
              </a:ext>
            </a:extLst>
          </p:cNvPr>
          <p:cNvSpPr>
            <a:spLocks noGrp="1"/>
          </p:cNvSpPr>
          <p:nvPr>
            <p:ph type="ftr" sz="quarter" idx="11"/>
          </p:nvPr>
        </p:nvSpPr>
        <p:spPr/>
        <p:txBody>
          <a:bodyPr/>
          <a:lstStyle>
            <a:lvl1pPr>
              <a:defRPr/>
            </a:lvl1pPr>
          </a:lstStyle>
          <a:p>
            <a:pPr>
              <a:defRPr/>
            </a:pPr>
            <a:endParaRPr lang="en-US"/>
          </a:p>
        </p:txBody>
      </p:sp>
      <p:sp>
        <p:nvSpPr>
          <p:cNvPr id="7" name="מציין מיקום של מספר שקופית 15">
            <a:extLst>
              <a:ext uri="{FF2B5EF4-FFF2-40B4-BE49-F238E27FC236}">
                <a16:creationId xmlns:a16="http://schemas.microsoft.com/office/drawing/2014/main" xmlns="" id="{22DEF0BD-3AD7-4B1C-8EFC-74B3E3374BAC}"/>
              </a:ext>
            </a:extLst>
          </p:cNvPr>
          <p:cNvSpPr>
            <a:spLocks noGrp="1"/>
          </p:cNvSpPr>
          <p:nvPr>
            <p:ph type="sldNum" sz="quarter" idx="12"/>
          </p:nvPr>
        </p:nvSpPr>
        <p:spPr/>
        <p:txBody>
          <a:bodyPr/>
          <a:lstStyle>
            <a:lvl1pPr>
              <a:defRPr/>
            </a:lvl1pPr>
          </a:lstStyle>
          <a:p>
            <a:fld id="{7CA2387F-7273-4EA6-8B41-B5ECA66AAB47}" type="slidenum">
              <a:rPr lang="en-US" altLang="he-IL"/>
              <a:pPr/>
              <a:t>‹#›</a:t>
            </a:fld>
            <a:endParaRPr lang="en-US" altLang="he-IL"/>
          </a:p>
        </p:txBody>
      </p:sp>
      <p:sp>
        <p:nvSpPr>
          <p:cNvPr id="8" name="מציין מיקום של מספר שקופית 15">
            <a:extLst>
              <a:ext uri="{FF2B5EF4-FFF2-40B4-BE49-F238E27FC236}">
                <a16:creationId xmlns:a16="http://schemas.microsoft.com/office/drawing/2014/main" xmlns="" id="{B348F93C-A980-4808-BFDF-E1E663797F5B}"/>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xmlns="" val="4115182640"/>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xmlns="" id="{AEE3ABE3-2FDA-4E71-88C9-EF3C5A35494E}"/>
              </a:ext>
            </a:extLst>
          </p:cNvPr>
          <p:cNvSpPr/>
          <p:nvPr/>
        </p:nvSpPr>
        <p:spPr>
          <a:xfrm rot="21240000">
            <a:off x="538163" y="869950"/>
            <a:ext cx="3887787" cy="373856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lIns="80988" tIns="40494" rIns="80988" bIns="40494" anchor="ctr"/>
          <a:lstStyle/>
          <a:p>
            <a:pPr algn="ctr">
              <a:defRPr/>
            </a:pPr>
            <a:endParaRPr lang="en-US"/>
          </a:p>
        </p:txBody>
      </p:sp>
      <p:sp>
        <p:nvSpPr>
          <p:cNvPr id="6" name="מלבן 5">
            <a:extLst>
              <a:ext uri="{FF2B5EF4-FFF2-40B4-BE49-F238E27FC236}">
                <a16:creationId xmlns:a16="http://schemas.microsoft.com/office/drawing/2014/main" xmlns="" id="{5F5A2A7D-1A5D-4446-8C9F-496FC167F566}"/>
              </a:ext>
            </a:extLst>
          </p:cNvPr>
          <p:cNvSpPr/>
          <p:nvPr/>
        </p:nvSpPr>
        <p:spPr>
          <a:xfrm rot="21420000">
            <a:off x="536575" y="865188"/>
            <a:ext cx="3887788" cy="3738562"/>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lIns="80988" tIns="40494" rIns="80988" bIns="40494" anchor="ctr"/>
          <a:lstStyle/>
          <a:p>
            <a:pPr algn="ctr">
              <a:defRPr/>
            </a:pPr>
            <a:endParaRPr lang="en-US"/>
          </a:p>
        </p:txBody>
      </p:sp>
      <p:sp>
        <p:nvSpPr>
          <p:cNvPr id="2" name="כותרת 1"/>
          <p:cNvSpPr>
            <a:spLocks noGrp="1"/>
          </p:cNvSpPr>
          <p:nvPr>
            <p:ph type="title"/>
          </p:nvPr>
        </p:nvSpPr>
        <p:spPr>
          <a:xfrm>
            <a:off x="4850188" y="990600"/>
            <a:ext cx="3086100" cy="1783080"/>
          </a:xfrm>
        </p:spPr>
        <p:txBody>
          <a:bodyPr anchor="b"/>
          <a:lstStyle>
            <a:lvl1pPr algn="l">
              <a:buNone/>
              <a:defRPr sz="27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he-IL"/>
              <a:t>לחץ כדי לערוך סגנון כותרת של תבנית בסיס</a:t>
            </a:r>
            <a:endParaRPr lang="en-US" dirty="0"/>
          </a:p>
        </p:txBody>
      </p:sp>
      <p:sp>
        <p:nvSpPr>
          <p:cNvPr id="4" name="מציין מיקום טקסט 3"/>
          <p:cNvSpPr>
            <a:spLocks noGrp="1"/>
          </p:cNvSpPr>
          <p:nvPr>
            <p:ph type="body" sz="half" idx="2"/>
          </p:nvPr>
        </p:nvSpPr>
        <p:spPr>
          <a:xfrm>
            <a:off x="4850188" y="2845816"/>
            <a:ext cx="3086100" cy="1664208"/>
          </a:xfrm>
        </p:spPr>
        <p:txBody>
          <a:bodyPr rot="0" spcFirstLastPara="0" vertOverflow="overflow" horzOverflow="overflow" lIns="72890" tIns="0" rIns="0" bIns="0" spcCol="0" rtlCol="0" fromWordArt="0" forceAA="0">
            <a:normAutofit/>
          </a:bodyPr>
          <a:lstStyle>
            <a:lvl1pPr marL="0" indent="0">
              <a:lnSpc>
                <a:spcPct val="100000"/>
              </a:lnSpc>
              <a:spcBef>
                <a:spcPts val="0"/>
              </a:spcBef>
              <a:buFontTx/>
              <a:buNone/>
              <a:defRPr sz="1200" baseline="0">
                <a:solidFill>
                  <a:schemeClr val="tx1"/>
                </a:solidFill>
              </a:defRPr>
            </a:lvl1pPr>
            <a:lvl2pPr>
              <a:defRPr sz="1100"/>
            </a:lvl2pPr>
            <a:lvl3pPr>
              <a:defRPr sz="900"/>
            </a:lvl3pPr>
            <a:lvl4pPr>
              <a:defRPr sz="800"/>
            </a:lvl4pPr>
            <a:lvl5pPr>
              <a:defRPr sz="800"/>
            </a:lvl5pPr>
            <a:extLst/>
          </a:lstStyle>
          <a:p>
            <a:pPr lvl="0"/>
            <a:r>
              <a:rPr lang="he-IL"/>
              <a:t>לחץ כדי לערוך סגנונות טקסט של תבנית בסיס</a:t>
            </a:r>
          </a:p>
        </p:txBody>
      </p:sp>
      <p:sp>
        <p:nvSpPr>
          <p:cNvPr id="10" name="מציין מיקום של תמונה 9"/>
          <p:cNvSpPr>
            <a:spLocks noGrp="1"/>
          </p:cNvSpPr>
          <p:nvPr>
            <p:ph type="pic" idx="1"/>
          </p:nvPr>
        </p:nvSpPr>
        <p:spPr>
          <a:xfrm>
            <a:off x="597314" y="902202"/>
            <a:ext cx="3785616" cy="3645408"/>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2800"/>
            </a:lvl1pPr>
            <a:extLst/>
          </a:lstStyle>
          <a:p>
            <a:pPr lvl="0"/>
            <a:r>
              <a:rPr lang="he-IL" noProof="0"/>
              <a:t>לחץ על הסמל כדי להוסיף תמונה</a:t>
            </a:r>
            <a:endParaRPr lang="en-US" noProof="0" dirty="0"/>
          </a:p>
        </p:txBody>
      </p:sp>
      <p:sp>
        <p:nvSpPr>
          <p:cNvPr id="7" name="מציין מיקום של תאריך 4">
            <a:extLst>
              <a:ext uri="{FF2B5EF4-FFF2-40B4-BE49-F238E27FC236}">
                <a16:creationId xmlns:a16="http://schemas.microsoft.com/office/drawing/2014/main" xmlns="" id="{31584386-691D-4027-831D-8EF3C08AD782}"/>
              </a:ext>
            </a:extLst>
          </p:cNvPr>
          <p:cNvSpPr>
            <a:spLocks noGrp="1"/>
          </p:cNvSpPr>
          <p:nvPr>
            <p:ph type="dt" sz="half" idx="10"/>
          </p:nvPr>
        </p:nvSpPr>
        <p:spPr/>
        <p:txBody>
          <a:bodyPr/>
          <a:lstStyle>
            <a:lvl1pPr>
              <a:defRPr/>
            </a:lvl1pPr>
            <a:extLst/>
          </a:lstStyle>
          <a:p>
            <a:pPr>
              <a:defRPr/>
            </a:pPr>
            <a:endParaRPr lang="en-US"/>
          </a:p>
        </p:txBody>
      </p:sp>
      <p:sp>
        <p:nvSpPr>
          <p:cNvPr id="8" name="מציין מיקום של כותרת תחתונה 5">
            <a:extLst>
              <a:ext uri="{FF2B5EF4-FFF2-40B4-BE49-F238E27FC236}">
                <a16:creationId xmlns:a16="http://schemas.microsoft.com/office/drawing/2014/main" xmlns="" id="{0F135E62-76A3-4A67-893B-19E08072327B}"/>
              </a:ext>
            </a:extLst>
          </p:cNvPr>
          <p:cNvSpPr>
            <a:spLocks noGrp="1"/>
          </p:cNvSpPr>
          <p:nvPr>
            <p:ph type="ftr" sz="quarter" idx="11"/>
          </p:nvPr>
        </p:nvSpPr>
        <p:spPr/>
        <p:txBody>
          <a:bodyPr/>
          <a:lstStyle>
            <a:lvl1pPr>
              <a:defRPr/>
            </a:lvl1pPr>
            <a:extLst/>
          </a:lstStyle>
          <a:p>
            <a:pPr>
              <a:defRPr/>
            </a:pPr>
            <a:endParaRPr lang="en-US"/>
          </a:p>
        </p:txBody>
      </p:sp>
      <p:sp>
        <p:nvSpPr>
          <p:cNvPr id="9" name="מציין מיקום של מספר שקופית 6">
            <a:extLst>
              <a:ext uri="{FF2B5EF4-FFF2-40B4-BE49-F238E27FC236}">
                <a16:creationId xmlns:a16="http://schemas.microsoft.com/office/drawing/2014/main" xmlns="" id="{0F483801-8223-4DE7-BCC9-1A783460B7C8}"/>
              </a:ext>
            </a:extLst>
          </p:cNvPr>
          <p:cNvSpPr>
            <a:spLocks noGrp="1"/>
          </p:cNvSpPr>
          <p:nvPr>
            <p:ph type="sldNum" sz="quarter" idx="12"/>
          </p:nvPr>
        </p:nvSpPr>
        <p:spPr/>
        <p:txBody>
          <a:bodyPr/>
          <a:lstStyle>
            <a:lvl1pPr>
              <a:defRPr/>
            </a:lvl1pPr>
          </a:lstStyle>
          <a:p>
            <a:fld id="{E3DDE9B3-C892-42B7-B336-91B3DB4D6C28}" type="slidenum">
              <a:rPr lang="en-US" altLang="he-IL"/>
              <a:pPr/>
              <a:t>‹#›</a:t>
            </a:fld>
            <a:endParaRPr lang="en-US" altLang="he-IL"/>
          </a:p>
        </p:txBody>
      </p:sp>
      <p:sp>
        <p:nvSpPr>
          <p:cNvPr id="11" name="מציין מיקום של מספר שקופית 15">
            <a:extLst>
              <a:ext uri="{FF2B5EF4-FFF2-40B4-BE49-F238E27FC236}">
                <a16:creationId xmlns:a16="http://schemas.microsoft.com/office/drawing/2014/main" xmlns="" id="{76D57145-2D38-429A-9100-CBEE294BB80F}"/>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xmlns="" val="243125428"/>
      </p:ext>
    </p:extLst>
  </p:cSld>
  <p:clrMapOvr>
    <a:overrideClrMapping bg1="dk1" tx1="lt1" bg2="dk2" tx2="lt2" accent1="accent1" accent2="accent2" accent3="accent3" accent4="accent4" accent5="accent5" accent6="accent6" hlink="hlink" folHlink="folHlink"/>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26">
            <a:extLst>
              <a:ext uri="{FF2B5EF4-FFF2-40B4-BE49-F238E27FC236}">
                <a16:creationId xmlns:a16="http://schemas.microsoft.com/office/drawing/2014/main" xmlns="" id="{A9E5B401-7003-4C09-A29C-F88B90625AFE}"/>
              </a:ext>
            </a:extLst>
          </p:cNvPr>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3">
            <a:extLst>
              <a:ext uri="{FF2B5EF4-FFF2-40B4-BE49-F238E27FC236}">
                <a16:creationId xmlns:a16="http://schemas.microsoft.com/office/drawing/2014/main" xmlns="" id="{32536866-EBD6-4ABB-A908-9C7A4DDFACB0}"/>
              </a:ext>
            </a:extLst>
          </p:cNvPr>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15">
            <a:extLst>
              <a:ext uri="{FF2B5EF4-FFF2-40B4-BE49-F238E27FC236}">
                <a16:creationId xmlns:a16="http://schemas.microsoft.com/office/drawing/2014/main" xmlns="" id="{76A11913-4CD0-4EBA-8539-C628FF1E1597}"/>
              </a:ext>
            </a:extLst>
          </p:cNvPr>
          <p:cNvSpPr>
            <a:spLocks noGrp="1"/>
          </p:cNvSpPr>
          <p:nvPr>
            <p:ph type="sldNum" sz="quarter" idx="12"/>
          </p:nvPr>
        </p:nvSpPr>
        <p:spPr/>
        <p:txBody>
          <a:bodyPr/>
          <a:lstStyle>
            <a:lvl1pPr>
              <a:defRPr/>
            </a:lvl1pPr>
          </a:lstStyle>
          <a:p>
            <a:fld id="{6EDA1683-0694-4616-B02E-412962B031BC}" type="slidenum">
              <a:rPr lang="en-US" altLang="he-IL"/>
              <a:pPr/>
              <a:t>‹#›</a:t>
            </a:fld>
            <a:endParaRPr lang="en-US" altLang="he-IL"/>
          </a:p>
        </p:txBody>
      </p:sp>
      <p:sp>
        <p:nvSpPr>
          <p:cNvPr id="7" name="מציין מיקום של מספר שקופית 15">
            <a:extLst>
              <a:ext uri="{FF2B5EF4-FFF2-40B4-BE49-F238E27FC236}">
                <a16:creationId xmlns:a16="http://schemas.microsoft.com/office/drawing/2014/main" xmlns="" id="{3A48AF95-387D-4E23-A7E8-53BA3D41419A}"/>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xmlns="" val="1523891670"/>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5897880" y="238295"/>
            <a:ext cx="1371600" cy="5071322"/>
          </a:xfrm>
        </p:spPr>
        <p:txBody>
          <a:bodyPr vert="eaVert" anchor="t"/>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a:xfrm>
            <a:off x="411480" y="238023"/>
            <a:ext cx="5417820" cy="5071322"/>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xmlns="" id="{B7C09AD9-4B43-489E-8E47-3964B464BDB6}"/>
              </a:ext>
            </a:extLst>
          </p:cNvPr>
          <p:cNvSpPr>
            <a:spLocks noGrp="1"/>
          </p:cNvSpPr>
          <p:nvPr>
            <p:ph type="dt" sz="half" idx="10"/>
          </p:nvPr>
        </p:nvSpPr>
        <p:spPr>
          <a:xfrm>
            <a:off x="3817938" y="5683250"/>
            <a:ext cx="1803400" cy="196850"/>
          </a:xfrm>
        </p:spPr>
        <p:txBody>
          <a:bodyPr/>
          <a:lstStyle>
            <a:lvl1pPr>
              <a:defRPr/>
            </a:lvl1pPr>
            <a:extLst/>
          </a:lstStyle>
          <a:p>
            <a:pPr>
              <a:defRPr/>
            </a:pPr>
            <a:endParaRPr lang="en-US"/>
          </a:p>
        </p:txBody>
      </p:sp>
      <p:sp>
        <p:nvSpPr>
          <p:cNvPr id="5" name="מציין מיקום של כותרת תחתונה 4">
            <a:extLst>
              <a:ext uri="{FF2B5EF4-FFF2-40B4-BE49-F238E27FC236}">
                <a16:creationId xmlns:a16="http://schemas.microsoft.com/office/drawing/2014/main" xmlns="" id="{FE063DF4-50B9-497C-B96A-82D438C1103F}"/>
              </a:ext>
            </a:extLst>
          </p:cNvPr>
          <p:cNvSpPr>
            <a:spLocks noGrp="1"/>
          </p:cNvSpPr>
          <p:nvPr>
            <p:ph type="ftr" sz="quarter" idx="11"/>
          </p:nvPr>
        </p:nvSpPr>
        <p:spPr>
          <a:xfrm>
            <a:off x="411163" y="5681663"/>
            <a:ext cx="3292475" cy="198437"/>
          </a:xfrm>
        </p:spPr>
        <p:txBody>
          <a:bodyPr/>
          <a:lstStyle>
            <a:lvl1pPr>
              <a:defRPr/>
            </a:lvl1pPr>
            <a:extLst/>
          </a:lstStyle>
          <a:p>
            <a:pPr>
              <a:defRPr/>
            </a:pPr>
            <a:endParaRPr lang="en-US"/>
          </a:p>
        </p:txBody>
      </p:sp>
      <p:sp>
        <p:nvSpPr>
          <p:cNvPr id="6" name="מציין מיקום של מספר שקופית 5">
            <a:extLst>
              <a:ext uri="{FF2B5EF4-FFF2-40B4-BE49-F238E27FC236}">
                <a16:creationId xmlns:a16="http://schemas.microsoft.com/office/drawing/2014/main" xmlns="" id="{F98E8CD0-A8EF-4020-981A-D21C26E27FE5}"/>
              </a:ext>
            </a:extLst>
          </p:cNvPr>
          <p:cNvSpPr>
            <a:spLocks noGrp="1"/>
          </p:cNvSpPr>
          <p:nvPr>
            <p:ph type="sldNum" sz="quarter" idx="12"/>
          </p:nvPr>
        </p:nvSpPr>
        <p:spPr>
          <a:xfrm>
            <a:off x="5629275" y="5680075"/>
            <a:ext cx="528638" cy="196850"/>
          </a:xfrm>
        </p:spPr>
        <p:txBody>
          <a:bodyPr/>
          <a:lstStyle>
            <a:lvl1pPr>
              <a:defRPr/>
            </a:lvl1pPr>
          </a:lstStyle>
          <a:p>
            <a:fld id="{79ECF138-C8AE-4473-8A31-3E108642EA0D}" type="slidenum">
              <a:rPr lang="en-US" altLang="he-IL"/>
              <a:pPr/>
              <a:t>‹#›</a:t>
            </a:fld>
            <a:endParaRPr lang="en-US" altLang="he-IL"/>
          </a:p>
        </p:txBody>
      </p:sp>
      <p:sp>
        <p:nvSpPr>
          <p:cNvPr id="7" name="מציין מיקום של מספר שקופית 15">
            <a:extLst>
              <a:ext uri="{FF2B5EF4-FFF2-40B4-BE49-F238E27FC236}">
                <a16:creationId xmlns:a16="http://schemas.microsoft.com/office/drawing/2014/main" xmlns="" id="{9E5B401F-8E77-4B2C-AFA0-131C06BAD191}"/>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xmlns="" val="3386222782"/>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כותרת ותוכן">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3pPr>
              <a:defRPr sz="2300"/>
            </a:lvl3pPr>
            <a:lvl4pPr>
              <a:defRPr sz="2100"/>
            </a:lvl4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itle 3"/>
          <p:cNvSpPr>
            <a:spLocks noGrp="1"/>
          </p:cNvSpPr>
          <p:nvPr>
            <p:ph type="title"/>
          </p:nvPr>
        </p:nvSpPr>
        <p:spPr/>
        <p:txBody>
          <a:bodyPr/>
          <a:lstStyle>
            <a:lvl1pPr>
              <a:defRPr b="1"/>
            </a:lvl1pPr>
          </a:lstStyle>
          <a:p>
            <a:r>
              <a:rPr lang="he-IL"/>
              <a:t>לחץ כדי לערוך סגנון כותרת של תבנית בסיס</a:t>
            </a:r>
            <a:endParaRPr lang="en-US" dirty="0"/>
          </a:p>
        </p:txBody>
      </p:sp>
      <p:sp>
        <p:nvSpPr>
          <p:cNvPr id="5" name="מציין מיקום של מספר שקופית 15">
            <a:extLst>
              <a:ext uri="{FF2B5EF4-FFF2-40B4-BE49-F238E27FC236}">
                <a16:creationId xmlns:a16="http://schemas.microsoft.com/office/drawing/2014/main" xmlns="" id="{3A886463-4851-4713-BA1C-BB62935CB292}"/>
              </a:ext>
            </a:extLst>
          </p:cNvPr>
          <p:cNvSpPr>
            <a:spLocks noGrp="1"/>
          </p:cNvSpPr>
          <p:nvPr>
            <p:ph type="sldNum" sz="quarter" idx="12"/>
          </p:nvPr>
        </p:nvSpPr>
        <p:spPr>
          <a:xfrm>
            <a:off x="3438525" y="34926"/>
            <a:ext cx="530225" cy="198437"/>
          </a:xfrm>
        </p:spPr>
        <p:txBody>
          <a:bodyPr/>
          <a:lstStyle>
            <a:lvl1pPr>
              <a:defRPr/>
            </a:lvl1pPr>
          </a:lstStyle>
          <a:p>
            <a:fld id="{C555FA80-D8CC-49AB-88F8-B2D275340DB4}" type="slidenum">
              <a:rPr lang="en-US" altLang="he-IL"/>
              <a:pPr/>
              <a:t>‹#›</a:t>
            </a:fld>
            <a:endParaRPr lang="en-US" altLang="he-IL"/>
          </a:p>
        </p:txBody>
      </p:sp>
    </p:spTree>
    <p:extLst>
      <p:ext uri="{BB962C8B-B14F-4D97-AF65-F5344CB8AC3E}">
        <p14:creationId xmlns:p14="http://schemas.microsoft.com/office/powerpoint/2010/main" xmlns="" val="2452888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650875" y="3819525"/>
            <a:ext cx="6994525" cy="1179513"/>
          </a:xfrm>
        </p:spPr>
        <p:txBody>
          <a:bodyPr anchor="t"/>
          <a:lstStyle>
            <a:lvl1pPr algn="l">
              <a:defRPr sz="4000" b="1" cap="all"/>
            </a:lvl1p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650875" y="2519363"/>
            <a:ext cx="6994525" cy="13001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he-IL"/>
              <a:t>לחץ כדי לערוך סגנונות טקסט של תבנית בסיס</a:t>
            </a:r>
          </a:p>
        </p:txBody>
      </p:sp>
      <p:sp>
        <p:nvSpPr>
          <p:cNvPr id="4" name="Rectangle 4">
            <a:extLst>
              <a:ext uri="{FF2B5EF4-FFF2-40B4-BE49-F238E27FC236}">
                <a16:creationId xmlns:a16="http://schemas.microsoft.com/office/drawing/2014/main" xmlns="" id="{8343DC24-2D31-43E1-A832-0D56D9D5CB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xmlns="" id="{2CBF77CF-C316-46F8-B859-845038A65017}"/>
              </a:ext>
            </a:extLst>
          </p:cNvPr>
          <p:cNvSpPr>
            <a:spLocks noGrp="1" noChangeArrowheads="1"/>
          </p:cNvSpPr>
          <p:nvPr>
            <p:ph type="sldNum" sz="quarter" idx="11"/>
          </p:nvPr>
        </p:nvSpPr>
        <p:spPr>
          <a:ln/>
        </p:spPr>
        <p:txBody>
          <a:bodyPr/>
          <a:lstStyle>
            <a:lvl1pPr>
              <a:defRPr/>
            </a:lvl1pPr>
          </a:lstStyle>
          <a:p>
            <a:fld id="{91A9B011-07EE-4D41-B002-39E96B37002C}" type="slidenum">
              <a:rPr lang="en-US" altLang="he-IL"/>
              <a:pPr/>
              <a:t>‹#›</a:t>
            </a:fld>
            <a:endParaRPr lang="en-US" altLang="he-IL"/>
          </a:p>
        </p:txBody>
      </p:sp>
    </p:spTree>
    <p:extLst>
      <p:ext uri="{BB962C8B-B14F-4D97-AF65-F5344CB8AC3E}">
        <p14:creationId xmlns:p14="http://schemas.microsoft.com/office/powerpoint/2010/main" xmlns="" val="180145082"/>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sz="half" idx="1"/>
          </p:nvPr>
        </p:nvSpPr>
        <p:spPr>
          <a:xfrm>
            <a:off x="617538" y="1717675"/>
            <a:ext cx="3421062" cy="356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4191000" y="1717675"/>
            <a:ext cx="3421063" cy="356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Rectangle 4">
            <a:extLst>
              <a:ext uri="{FF2B5EF4-FFF2-40B4-BE49-F238E27FC236}">
                <a16:creationId xmlns:a16="http://schemas.microsoft.com/office/drawing/2014/main" xmlns="" id="{D1A53BF8-D406-4FF3-9F14-68963E7FAF8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F76536C1-FF59-4234-945A-F54881896622}"/>
              </a:ext>
            </a:extLst>
          </p:cNvPr>
          <p:cNvSpPr>
            <a:spLocks noGrp="1" noChangeArrowheads="1"/>
          </p:cNvSpPr>
          <p:nvPr>
            <p:ph type="sldNum" sz="quarter" idx="11"/>
          </p:nvPr>
        </p:nvSpPr>
        <p:spPr>
          <a:ln/>
        </p:spPr>
        <p:txBody>
          <a:bodyPr/>
          <a:lstStyle>
            <a:lvl1pPr>
              <a:defRPr/>
            </a:lvl1pPr>
          </a:lstStyle>
          <a:p>
            <a:fld id="{707C1AFD-E87D-4739-83F9-39A8C23569C8}" type="slidenum">
              <a:rPr lang="en-US" altLang="he-IL"/>
              <a:pPr/>
              <a:t>‹#›</a:t>
            </a:fld>
            <a:endParaRPr lang="en-US" altLang="he-IL"/>
          </a:p>
        </p:txBody>
      </p:sp>
    </p:spTree>
    <p:extLst>
      <p:ext uri="{BB962C8B-B14F-4D97-AF65-F5344CB8AC3E}">
        <p14:creationId xmlns:p14="http://schemas.microsoft.com/office/powerpoint/2010/main" xmlns="" val="772515965"/>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11163" y="238125"/>
            <a:ext cx="7407275" cy="990600"/>
          </a:xfrm>
        </p:spPr>
        <p:txBody>
          <a:bodyPr/>
          <a:lstStyle>
            <a:lvl1pPr>
              <a:defRPr/>
            </a:lvl1p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411163" y="1330325"/>
            <a:ext cx="3636962" cy="554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411163" y="1884363"/>
            <a:ext cx="3636962" cy="34242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p:cNvSpPr>
            <a:spLocks noGrp="1"/>
          </p:cNvSpPr>
          <p:nvPr>
            <p:ph type="body" sz="quarter" idx="3"/>
          </p:nvPr>
        </p:nvSpPr>
        <p:spPr>
          <a:xfrm>
            <a:off x="4179888" y="1330325"/>
            <a:ext cx="3638550" cy="554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4179888" y="1884363"/>
            <a:ext cx="3638550" cy="34242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Rectangle 4">
            <a:extLst>
              <a:ext uri="{FF2B5EF4-FFF2-40B4-BE49-F238E27FC236}">
                <a16:creationId xmlns:a16="http://schemas.microsoft.com/office/drawing/2014/main" xmlns="" id="{6D55FDF4-66D7-441E-BC29-6BB5F28746A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xmlns="" id="{21074FA4-DF2E-410D-9179-D9457C4283C1}"/>
              </a:ext>
            </a:extLst>
          </p:cNvPr>
          <p:cNvSpPr>
            <a:spLocks noGrp="1" noChangeArrowheads="1"/>
          </p:cNvSpPr>
          <p:nvPr>
            <p:ph type="sldNum" sz="quarter" idx="11"/>
          </p:nvPr>
        </p:nvSpPr>
        <p:spPr>
          <a:ln/>
        </p:spPr>
        <p:txBody>
          <a:bodyPr/>
          <a:lstStyle>
            <a:lvl1pPr>
              <a:defRPr/>
            </a:lvl1pPr>
          </a:lstStyle>
          <a:p>
            <a:fld id="{C651C7C7-ED77-4135-A7F8-F2E8F64C2971}" type="slidenum">
              <a:rPr lang="en-US" altLang="he-IL"/>
              <a:pPr/>
              <a:t>‹#›</a:t>
            </a:fld>
            <a:endParaRPr lang="en-US" altLang="he-IL"/>
          </a:p>
        </p:txBody>
      </p:sp>
    </p:spTree>
    <p:extLst>
      <p:ext uri="{BB962C8B-B14F-4D97-AF65-F5344CB8AC3E}">
        <p14:creationId xmlns:p14="http://schemas.microsoft.com/office/powerpoint/2010/main" xmlns="" val="4284632054"/>
      </p:ext>
    </p:extLst>
  </p:cSld>
  <p:clrMapOvr>
    <a:masterClrMapping/>
  </p:clrMapOvr>
  <p:transition>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Rectangle 4">
            <a:extLst>
              <a:ext uri="{FF2B5EF4-FFF2-40B4-BE49-F238E27FC236}">
                <a16:creationId xmlns:a16="http://schemas.microsoft.com/office/drawing/2014/main" xmlns="" id="{21FA315E-4277-49EA-8EC4-28FB7403CB12}"/>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xmlns="" id="{2568CD7D-633A-48A0-8D8B-2E45F7E8A24D}"/>
              </a:ext>
            </a:extLst>
          </p:cNvPr>
          <p:cNvSpPr>
            <a:spLocks noGrp="1" noChangeArrowheads="1"/>
          </p:cNvSpPr>
          <p:nvPr>
            <p:ph type="sldNum" sz="quarter" idx="11"/>
          </p:nvPr>
        </p:nvSpPr>
        <p:spPr>
          <a:ln/>
        </p:spPr>
        <p:txBody>
          <a:bodyPr/>
          <a:lstStyle>
            <a:lvl1pPr>
              <a:defRPr/>
            </a:lvl1pPr>
          </a:lstStyle>
          <a:p>
            <a:fld id="{5102B8DA-BE0B-4A34-8325-771F39C3EC1E}" type="slidenum">
              <a:rPr lang="en-US" altLang="he-IL"/>
              <a:pPr/>
              <a:t>‹#›</a:t>
            </a:fld>
            <a:endParaRPr lang="en-US" altLang="he-IL"/>
          </a:p>
        </p:txBody>
      </p:sp>
    </p:spTree>
    <p:extLst>
      <p:ext uri="{BB962C8B-B14F-4D97-AF65-F5344CB8AC3E}">
        <p14:creationId xmlns:p14="http://schemas.microsoft.com/office/powerpoint/2010/main" xmlns="" val="1966112764"/>
      </p:ext>
    </p:extLst>
  </p:cSld>
  <p:clrMapOvr>
    <a:masterClrMapping/>
  </p:clrMapOvr>
  <p:transition>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088FB1AA-0922-4A5E-9901-A83B04369AB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xmlns="" id="{83768C58-1A55-446F-BFB2-54FDF0A01367}"/>
              </a:ext>
            </a:extLst>
          </p:cNvPr>
          <p:cNvSpPr>
            <a:spLocks noGrp="1" noChangeArrowheads="1"/>
          </p:cNvSpPr>
          <p:nvPr>
            <p:ph type="sldNum" sz="quarter" idx="11"/>
          </p:nvPr>
        </p:nvSpPr>
        <p:spPr>
          <a:ln/>
        </p:spPr>
        <p:txBody>
          <a:bodyPr/>
          <a:lstStyle>
            <a:lvl1pPr>
              <a:defRPr/>
            </a:lvl1pPr>
          </a:lstStyle>
          <a:p>
            <a:fld id="{3B85686F-BA8C-4E34-9526-AB97B9A7331C}" type="slidenum">
              <a:rPr lang="en-US" altLang="he-IL"/>
              <a:pPr/>
              <a:t>‹#›</a:t>
            </a:fld>
            <a:endParaRPr lang="en-US" altLang="he-IL"/>
          </a:p>
        </p:txBody>
      </p:sp>
    </p:spTree>
    <p:extLst>
      <p:ext uri="{BB962C8B-B14F-4D97-AF65-F5344CB8AC3E}">
        <p14:creationId xmlns:p14="http://schemas.microsoft.com/office/powerpoint/2010/main" xmlns="" val="957507118"/>
      </p:ext>
    </p:extLst>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11163" y="236538"/>
            <a:ext cx="2708275" cy="1006475"/>
          </a:xfrm>
        </p:spPr>
        <p:txBody>
          <a:bodyPr anchor="b"/>
          <a:lstStyle>
            <a:lvl1pPr algn="l">
              <a:defRPr sz="2000" b="1"/>
            </a:lvl1pPr>
          </a:lstStyle>
          <a:p>
            <a:r>
              <a:rPr lang="he-IL"/>
              <a:t>לחץ כדי לערוך סגנון כותרת של תבנית בסיס</a:t>
            </a:r>
            <a:endParaRPr lang="en-US"/>
          </a:p>
        </p:txBody>
      </p:sp>
      <p:sp>
        <p:nvSpPr>
          <p:cNvPr id="3" name="מציין מיקום תוכן 2"/>
          <p:cNvSpPr>
            <a:spLocks noGrp="1"/>
          </p:cNvSpPr>
          <p:nvPr>
            <p:ph idx="1"/>
          </p:nvPr>
        </p:nvSpPr>
        <p:spPr>
          <a:xfrm>
            <a:off x="3217863" y="236538"/>
            <a:ext cx="4600575" cy="50720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p:cNvSpPr>
            <a:spLocks noGrp="1"/>
          </p:cNvSpPr>
          <p:nvPr>
            <p:ph type="body" sz="half" idx="2"/>
          </p:nvPr>
        </p:nvSpPr>
        <p:spPr>
          <a:xfrm>
            <a:off x="411163" y="1243013"/>
            <a:ext cx="2708275" cy="4065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Rectangle 4">
            <a:extLst>
              <a:ext uri="{FF2B5EF4-FFF2-40B4-BE49-F238E27FC236}">
                <a16:creationId xmlns:a16="http://schemas.microsoft.com/office/drawing/2014/main" xmlns="" id="{06B52501-7EAB-41B5-BE61-9317FE7E849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47C13DFD-F2CE-4F76-A6A4-DF282AEEA544}"/>
              </a:ext>
            </a:extLst>
          </p:cNvPr>
          <p:cNvSpPr>
            <a:spLocks noGrp="1" noChangeArrowheads="1"/>
          </p:cNvSpPr>
          <p:nvPr>
            <p:ph type="sldNum" sz="quarter" idx="11"/>
          </p:nvPr>
        </p:nvSpPr>
        <p:spPr>
          <a:ln/>
        </p:spPr>
        <p:txBody>
          <a:bodyPr/>
          <a:lstStyle>
            <a:lvl1pPr>
              <a:defRPr/>
            </a:lvl1pPr>
          </a:lstStyle>
          <a:p>
            <a:fld id="{09F37645-3679-44B1-A199-026FDE89F94B}" type="slidenum">
              <a:rPr lang="en-US" altLang="he-IL"/>
              <a:pPr/>
              <a:t>‹#›</a:t>
            </a:fld>
            <a:endParaRPr lang="en-US" altLang="he-IL"/>
          </a:p>
        </p:txBody>
      </p:sp>
    </p:spTree>
    <p:extLst>
      <p:ext uri="{BB962C8B-B14F-4D97-AF65-F5344CB8AC3E}">
        <p14:creationId xmlns:p14="http://schemas.microsoft.com/office/powerpoint/2010/main" xmlns="" val="4236956680"/>
      </p:ext>
    </p:extLst>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612900" y="4160838"/>
            <a:ext cx="4938713" cy="490537"/>
          </a:xfrm>
        </p:spPr>
        <p:txBody>
          <a:bodyPr anchor="b"/>
          <a:lstStyle>
            <a:lvl1pPr algn="l">
              <a:defRPr sz="2000" b="1"/>
            </a:lvl1pPr>
          </a:lstStyle>
          <a:p>
            <a:r>
              <a:rPr lang="he-IL"/>
              <a:t>לחץ כדי לערוך סגנון כותרת של תבנית בסיס</a:t>
            </a:r>
            <a:endParaRPr lang="en-US"/>
          </a:p>
        </p:txBody>
      </p:sp>
      <p:sp>
        <p:nvSpPr>
          <p:cNvPr id="3" name="מציין מיקום של תמונה 2"/>
          <p:cNvSpPr>
            <a:spLocks noGrp="1"/>
          </p:cNvSpPr>
          <p:nvPr>
            <p:ph type="pic" idx="1"/>
          </p:nvPr>
        </p:nvSpPr>
        <p:spPr>
          <a:xfrm>
            <a:off x="1612900" y="531813"/>
            <a:ext cx="4938713" cy="3565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מציין מיקום טקסט 3"/>
          <p:cNvSpPr>
            <a:spLocks noGrp="1"/>
          </p:cNvSpPr>
          <p:nvPr>
            <p:ph type="body" sz="half" idx="2"/>
          </p:nvPr>
        </p:nvSpPr>
        <p:spPr>
          <a:xfrm>
            <a:off x="1612900" y="4651375"/>
            <a:ext cx="4938713" cy="698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Rectangle 4">
            <a:extLst>
              <a:ext uri="{FF2B5EF4-FFF2-40B4-BE49-F238E27FC236}">
                <a16:creationId xmlns:a16="http://schemas.microsoft.com/office/drawing/2014/main" xmlns="" id="{A1AA8065-5FDF-495B-9072-2C8923661C4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73DDD000-012E-473A-B3AB-F479962A6CB6}"/>
              </a:ext>
            </a:extLst>
          </p:cNvPr>
          <p:cNvSpPr>
            <a:spLocks noGrp="1" noChangeArrowheads="1"/>
          </p:cNvSpPr>
          <p:nvPr>
            <p:ph type="sldNum" sz="quarter" idx="11"/>
          </p:nvPr>
        </p:nvSpPr>
        <p:spPr>
          <a:ln/>
        </p:spPr>
        <p:txBody>
          <a:bodyPr/>
          <a:lstStyle>
            <a:lvl1pPr>
              <a:defRPr/>
            </a:lvl1pPr>
          </a:lstStyle>
          <a:p>
            <a:fld id="{440F65A1-DA7E-4A11-B0FC-D2E3BEF8E8CE}" type="slidenum">
              <a:rPr lang="en-US" altLang="he-IL"/>
              <a:pPr/>
              <a:t>‹#›</a:t>
            </a:fld>
            <a:endParaRPr lang="en-US" altLang="he-IL"/>
          </a:p>
        </p:txBody>
      </p:sp>
    </p:spTree>
    <p:extLst>
      <p:ext uri="{BB962C8B-B14F-4D97-AF65-F5344CB8AC3E}">
        <p14:creationId xmlns:p14="http://schemas.microsoft.com/office/powerpoint/2010/main" xmlns="" val="2362283722"/>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1EB76A5A-64F8-40D6-921D-9389680CC9C0}"/>
              </a:ext>
            </a:extLst>
          </p:cNvPr>
          <p:cNvSpPr>
            <a:spLocks noGrp="1" noChangeArrowheads="1"/>
          </p:cNvSpPr>
          <p:nvPr>
            <p:ph type="title"/>
          </p:nvPr>
        </p:nvSpPr>
        <p:spPr bwMode="auto">
          <a:xfrm>
            <a:off x="0" y="0"/>
            <a:ext cx="8229600" cy="990600"/>
          </a:xfrm>
          <a:prstGeom prst="rect">
            <a:avLst/>
          </a:prstGeom>
          <a:solidFill>
            <a:srgbClr val="0000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0988" tIns="40494" rIns="80988" bIns="40494" numCol="1" anchor="ctr" anchorCtr="0" compatLnSpc="1">
            <a:prstTxWarp prst="textNoShape">
              <a:avLst/>
            </a:prstTxWarp>
          </a:bodyPr>
          <a:lstStyle/>
          <a:p>
            <a:pPr lvl="0"/>
            <a:r>
              <a:rPr lang="en-US" altLang="he-IL"/>
              <a:t>Click to edit Master title style</a:t>
            </a:r>
          </a:p>
        </p:txBody>
      </p:sp>
      <p:sp>
        <p:nvSpPr>
          <p:cNvPr id="1027" name="Rectangle 3">
            <a:extLst>
              <a:ext uri="{FF2B5EF4-FFF2-40B4-BE49-F238E27FC236}">
                <a16:creationId xmlns:a16="http://schemas.microsoft.com/office/drawing/2014/main" xmlns="" id="{CB66746E-6D52-46EF-A3FE-2D49C38897A8}"/>
              </a:ext>
            </a:extLst>
          </p:cNvPr>
          <p:cNvSpPr>
            <a:spLocks noGrp="1" noChangeArrowheads="1"/>
          </p:cNvSpPr>
          <p:nvPr>
            <p:ph type="body" idx="1"/>
          </p:nvPr>
        </p:nvSpPr>
        <p:spPr bwMode="auto">
          <a:xfrm>
            <a:off x="617538" y="1717675"/>
            <a:ext cx="6994525" cy="356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0988" tIns="40494" rIns="80988" bIns="40494" numCol="1" anchor="t" anchorCtr="0" compatLnSpc="1">
            <a:prstTxWarp prst="textNoShape">
              <a:avLst/>
            </a:prstTxWarp>
          </a:bodyPr>
          <a:lstStyle/>
          <a:p>
            <a:pPr lvl="0"/>
            <a:r>
              <a:rPr lang="en-US" altLang="he-IL"/>
              <a:t>Click to edit Master text styles</a:t>
            </a:r>
          </a:p>
          <a:p>
            <a:pPr lvl="1"/>
            <a:r>
              <a:rPr lang="en-US" altLang="he-IL"/>
              <a:t>Second level</a:t>
            </a:r>
          </a:p>
          <a:p>
            <a:pPr lvl="2"/>
            <a:r>
              <a:rPr lang="en-US" altLang="he-IL"/>
              <a:t>Third level</a:t>
            </a:r>
          </a:p>
          <a:p>
            <a:pPr lvl="3"/>
            <a:r>
              <a:rPr lang="en-US" altLang="he-IL"/>
              <a:t>Fourth level</a:t>
            </a:r>
          </a:p>
          <a:p>
            <a:pPr lvl="4"/>
            <a:r>
              <a:rPr lang="en-US" altLang="he-IL"/>
              <a:t>Fifth level</a:t>
            </a:r>
          </a:p>
        </p:txBody>
      </p:sp>
      <p:sp>
        <p:nvSpPr>
          <p:cNvPr id="33796" name="Rectangle 4">
            <a:extLst>
              <a:ext uri="{FF2B5EF4-FFF2-40B4-BE49-F238E27FC236}">
                <a16:creationId xmlns:a16="http://schemas.microsoft.com/office/drawing/2014/main" xmlns="" id="{6E0D8BF3-6494-44C6-A8EF-7902AA0A8D30}"/>
              </a:ext>
            </a:extLst>
          </p:cNvPr>
          <p:cNvSpPr>
            <a:spLocks noGrp="1" noChangeArrowheads="1"/>
          </p:cNvSpPr>
          <p:nvPr>
            <p:ph type="dt" sz="half" idx="2"/>
          </p:nvPr>
        </p:nvSpPr>
        <p:spPr bwMode="auto">
          <a:xfrm>
            <a:off x="617538" y="5414963"/>
            <a:ext cx="1714500" cy="396875"/>
          </a:xfrm>
          <a:prstGeom prst="rect">
            <a:avLst/>
          </a:prstGeom>
          <a:noFill/>
          <a:ln w="9525">
            <a:noFill/>
            <a:miter lim="800000"/>
            <a:headEnd/>
            <a:tailEnd/>
          </a:ln>
          <a:effectLst/>
        </p:spPr>
        <p:txBody>
          <a:bodyPr vert="horz" wrap="square" lIns="80988" tIns="40494" rIns="80988" bIns="40494" numCol="1" anchor="t" anchorCtr="0" compatLnSpc="1">
            <a:prstTxWarp prst="textNoShape">
              <a:avLst/>
            </a:prstTxWarp>
          </a:bodyPr>
          <a:lstStyle>
            <a:lvl1pPr>
              <a:defRPr sz="1200">
                <a:latin typeface="Times New Roman" pitchFamily="18" charset="0"/>
                <a:cs typeface="Arial" pitchFamily="34" charset="0"/>
              </a:defRPr>
            </a:lvl1pPr>
          </a:lstStyle>
          <a:p>
            <a:pPr>
              <a:defRPr/>
            </a:pPr>
            <a:endParaRPr lang="en-US"/>
          </a:p>
        </p:txBody>
      </p:sp>
      <p:sp>
        <p:nvSpPr>
          <p:cNvPr id="33797" name="Rectangle 5">
            <a:extLst>
              <a:ext uri="{FF2B5EF4-FFF2-40B4-BE49-F238E27FC236}">
                <a16:creationId xmlns:a16="http://schemas.microsoft.com/office/drawing/2014/main" xmlns="" id="{D551DC2E-1382-4AE6-BB7C-7660EC7DC5A8}"/>
              </a:ext>
            </a:extLst>
          </p:cNvPr>
          <p:cNvSpPr>
            <a:spLocks noGrp="1" noChangeArrowheads="1"/>
          </p:cNvSpPr>
          <p:nvPr>
            <p:ph type="sldNum" sz="quarter" idx="4"/>
          </p:nvPr>
        </p:nvSpPr>
        <p:spPr bwMode="auto">
          <a:xfrm>
            <a:off x="6515100" y="5546725"/>
            <a:ext cx="1714500" cy="396875"/>
          </a:xfrm>
          <a:prstGeom prst="rect">
            <a:avLst/>
          </a:prstGeom>
          <a:noFill/>
          <a:ln w="9525">
            <a:noFill/>
            <a:miter lim="800000"/>
            <a:headEnd/>
            <a:tailEnd/>
          </a:ln>
          <a:effectLst/>
        </p:spPr>
        <p:txBody>
          <a:bodyPr vert="horz" wrap="square" lIns="80988" tIns="40494" rIns="80988" bIns="40494" numCol="1" anchor="t" anchorCtr="0" compatLnSpc="1">
            <a:prstTxWarp prst="textNoShape">
              <a:avLst/>
            </a:prstTxWarp>
          </a:bodyPr>
          <a:lstStyle>
            <a:lvl1pPr algn="r">
              <a:defRPr sz="1200"/>
            </a:lvl1pPr>
          </a:lstStyle>
          <a:p>
            <a:fld id="{CBFB325A-2951-4481-B6A3-2094053A2B0A}" type="slidenum">
              <a:rPr lang="en-US" altLang="he-IL"/>
              <a:pPr/>
              <a:t>‹#›</a:t>
            </a:fld>
            <a:endParaRPr lang="en-US" altLang="he-IL"/>
          </a:p>
        </p:txBody>
      </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Lst>
  <p:transition>
    <p:wipe dir="d"/>
  </p:transition>
  <p:hf hdr="0" ftr="0" dt="0"/>
  <p:txStyles>
    <p:titleStyle>
      <a:lvl1pPr algn="ctr" defTabSz="809625" rtl="0" eaLnBrk="0" fontAlgn="base" hangingPunct="0">
        <a:spcBef>
          <a:spcPct val="0"/>
        </a:spcBef>
        <a:spcAft>
          <a:spcPct val="0"/>
        </a:spcAft>
        <a:defRPr sz="3900">
          <a:solidFill>
            <a:srgbClr val="FFFF00"/>
          </a:solidFill>
          <a:latin typeface="+mj-lt"/>
          <a:ea typeface="+mj-ea"/>
          <a:cs typeface="+mj-cs"/>
        </a:defRPr>
      </a:lvl1pPr>
      <a:lvl2pPr algn="ctr" defTabSz="809625" rtl="0" eaLnBrk="0" fontAlgn="base" hangingPunct="0">
        <a:spcBef>
          <a:spcPct val="0"/>
        </a:spcBef>
        <a:spcAft>
          <a:spcPct val="0"/>
        </a:spcAft>
        <a:defRPr sz="3900">
          <a:solidFill>
            <a:srgbClr val="FFFF00"/>
          </a:solidFill>
          <a:latin typeface="Arial" pitchFamily="34" charset="0"/>
          <a:cs typeface="Arial" pitchFamily="34" charset="0"/>
        </a:defRPr>
      </a:lvl2pPr>
      <a:lvl3pPr algn="ctr" defTabSz="809625" rtl="0" eaLnBrk="0" fontAlgn="base" hangingPunct="0">
        <a:spcBef>
          <a:spcPct val="0"/>
        </a:spcBef>
        <a:spcAft>
          <a:spcPct val="0"/>
        </a:spcAft>
        <a:defRPr sz="3900">
          <a:solidFill>
            <a:srgbClr val="FFFF00"/>
          </a:solidFill>
          <a:latin typeface="Arial" pitchFamily="34" charset="0"/>
          <a:cs typeface="Arial" pitchFamily="34" charset="0"/>
        </a:defRPr>
      </a:lvl3pPr>
      <a:lvl4pPr algn="ctr" defTabSz="809625" rtl="0" eaLnBrk="0" fontAlgn="base" hangingPunct="0">
        <a:spcBef>
          <a:spcPct val="0"/>
        </a:spcBef>
        <a:spcAft>
          <a:spcPct val="0"/>
        </a:spcAft>
        <a:defRPr sz="3900">
          <a:solidFill>
            <a:srgbClr val="FFFF00"/>
          </a:solidFill>
          <a:latin typeface="Arial" pitchFamily="34" charset="0"/>
          <a:cs typeface="Arial" pitchFamily="34" charset="0"/>
        </a:defRPr>
      </a:lvl4pPr>
      <a:lvl5pPr algn="ctr" defTabSz="809625" rtl="0" eaLnBrk="0" fontAlgn="base" hangingPunct="0">
        <a:spcBef>
          <a:spcPct val="0"/>
        </a:spcBef>
        <a:spcAft>
          <a:spcPct val="0"/>
        </a:spcAft>
        <a:defRPr sz="3900">
          <a:solidFill>
            <a:srgbClr val="FFFF00"/>
          </a:solidFill>
          <a:latin typeface="Arial" pitchFamily="34" charset="0"/>
          <a:cs typeface="Arial" pitchFamily="34" charset="0"/>
        </a:defRPr>
      </a:lvl5pPr>
      <a:lvl6pPr marL="457200" algn="ctr" defTabSz="809625" rtl="0" fontAlgn="base">
        <a:spcBef>
          <a:spcPct val="0"/>
        </a:spcBef>
        <a:spcAft>
          <a:spcPct val="0"/>
        </a:spcAft>
        <a:defRPr sz="3900">
          <a:solidFill>
            <a:srgbClr val="FFFF00"/>
          </a:solidFill>
          <a:latin typeface="Arial" pitchFamily="34" charset="0"/>
          <a:cs typeface="Arial" pitchFamily="34" charset="0"/>
        </a:defRPr>
      </a:lvl6pPr>
      <a:lvl7pPr marL="914400" algn="ctr" defTabSz="809625" rtl="0" fontAlgn="base">
        <a:spcBef>
          <a:spcPct val="0"/>
        </a:spcBef>
        <a:spcAft>
          <a:spcPct val="0"/>
        </a:spcAft>
        <a:defRPr sz="3900">
          <a:solidFill>
            <a:srgbClr val="FFFF00"/>
          </a:solidFill>
          <a:latin typeface="Arial" pitchFamily="34" charset="0"/>
          <a:cs typeface="Arial" pitchFamily="34" charset="0"/>
        </a:defRPr>
      </a:lvl7pPr>
      <a:lvl8pPr marL="1371600" algn="ctr" defTabSz="809625" rtl="0" fontAlgn="base">
        <a:spcBef>
          <a:spcPct val="0"/>
        </a:spcBef>
        <a:spcAft>
          <a:spcPct val="0"/>
        </a:spcAft>
        <a:defRPr sz="3900">
          <a:solidFill>
            <a:srgbClr val="FFFF00"/>
          </a:solidFill>
          <a:latin typeface="Arial" pitchFamily="34" charset="0"/>
          <a:cs typeface="Arial" pitchFamily="34" charset="0"/>
        </a:defRPr>
      </a:lvl8pPr>
      <a:lvl9pPr marL="1828800" algn="ctr" defTabSz="809625" rtl="0" fontAlgn="base">
        <a:spcBef>
          <a:spcPct val="0"/>
        </a:spcBef>
        <a:spcAft>
          <a:spcPct val="0"/>
        </a:spcAft>
        <a:defRPr sz="3900">
          <a:solidFill>
            <a:srgbClr val="FFFF00"/>
          </a:solidFill>
          <a:latin typeface="Arial" pitchFamily="34" charset="0"/>
          <a:cs typeface="Arial" pitchFamily="34" charset="0"/>
        </a:defRPr>
      </a:lvl9pPr>
    </p:titleStyle>
    <p:bodyStyle>
      <a:lvl1pPr marL="303213" indent="-303213" algn="l" defTabSz="809625" rtl="0" eaLnBrk="0" fontAlgn="base" hangingPunct="0">
        <a:spcBef>
          <a:spcPct val="20000"/>
        </a:spcBef>
        <a:spcAft>
          <a:spcPct val="0"/>
        </a:spcAft>
        <a:buChar char="•"/>
        <a:defRPr sz="2800">
          <a:solidFill>
            <a:schemeClr val="tx1"/>
          </a:solidFill>
          <a:latin typeface="+mn-lt"/>
          <a:ea typeface="+mn-ea"/>
          <a:cs typeface="+mn-cs"/>
        </a:defRPr>
      </a:lvl1pPr>
      <a:lvl2pPr marL="658813" indent="-254000" algn="l" defTabSz="809625" rtl="0" eaLnBrk="0" fontAlgn="base" hangingPunct="0">
        <a:spcBef>
          <a:spcPct val="20000"/>
        </a:spcBef>
        <a:spcAft>
          <a:spcPct val="0"/>
        </a:spcAft>
        <a:buChar char="–"/>
        <a:defRPr sz="2500">
          <a:solidFill>
            <a:schemeClr val="tx1"/>
          </a:solidFill>
          <a:latin typeface="+mn-lt"/>
          <a:cs typeface="+mn-cs"/>
        </a:defRPr>
      </a:lvl2pPr>
      <a:lvl3pPr marL="1012825" indent="-203200" algn="l" defTabSz="809625" rtl="0" eaLnBrk="0" fontAlgn="base" hangingPunct="0">
        <a:spcBef>
          <a:spcPct val="20000"/>
        </a:spcBef>
        <a:spcAft>
          <a:spcPct val="0"/>
        </a:spcAft>
        <a:buChar char="•"/>
        <a:defRPr sz="2100">
          <a:solidFill>
            <a:schemeClr val="tx1"/>
          </a:solidFill>
          <a:latin typeface="+mn-lt"/>
          <a:cs typeface="+mn-cs"/>
        </a:defRPr>
      </a:lvl3pPr>
      <a:lvl4pPr marL="1417638" indent="-203200" algn="l" defTabSz="809625" rtl="0" eaLnBrk="0" fontAlgn="base" hangingPunct="0">
        <a:spcBef>
          <a:spcPct val="20000"/>
        </a:spcBef>
        <a:spcAft>
          <a:spcPct val="0"/>
        </a:spcAft>
        <a:buChar char="–"/>
        <a:defRPr>
          <a:solidFill>
            <a:schemeClr val="tx1"/>
          </a:solidFill>
          <a:latin typeface="+mn-lt"/>
          <a:cs typeface="+mn-cs"/>
        </a:defRPr>
      </a:lvl4pPr>
      <a:lvl5pPr marL="1822450" indent="-203200" algn="l" defTabSz="809625" rtl="0" eaLnBrk="0" fontAlgn="base" hangingPunct="0">
        <a:spcBef>
          <a:spcPct val="20000"/>
        </a:spcBef>
        <a:spcAft>
          <a:spcPct val="0"/>
        </a:spcAft>
        <a:buChar char="»"/>
        <a:defRPr>
          <a:solidFill>
            <a:schemeClr val="tx1"/>
          </a:solidFill>
          <a:latin typeface="+mn-lt"/>
          <a:cs typeface="+mn-cs"/>
        </a:defRPr>
      </a:lvl5pPr>
      <a:lvl6pPr marL="2279650" indent="-203200" algn="l" defTabSz="809625" rtl="0" fontAlgn="base">
        <a:spcBef>
          <a:spcPct val="20000"/>
        </a:spcBef>
        <a:spcAft>
          <a:spcPct val="0"/>
        </a:spcAft>
        <a:buChar char="»"/>
        <a:defRPr>
          <a:solidFill>
            <a:schemeClr val="tx1"/>
          </a:solidFill>
          <a:latin typeface="+mn-lt"/>
          <a:cs typeface="+mn-cs"/>
        </a:defRPr>
      </a:lvl6pPr>
      <a:lvl7pPr marL="2736850" indent="-203200" algn="l" defTabSz="809625" rtl="0" fontAlgn="base">
        <a:spcBef>
          <a:spcPct val="20000"/>
        </a:spcBef>
        <a:spcAft>
          <a:spcPct val="0"/>
        </a:spcAft>
        <a:buChar char="»"/>
        <a:defRPr>
          <a:solidFill>
            <a:schemeClr val="tx1"/>
          </a:solidFill>
          <a:latin typeface="+mn-lt"/>
          <a:cs typeface="+mn-cs"/>
        </a:defRPr>
      </a:lvl7pPr>
      <a:lvl8pPr marL="3194050" indent="-203200" algn="l" defTabSz="809625" rtl="0" fontAlgn="base">
        <a:spcBef>
          <a:spcPct val="20000"/>
        </a:spcBef>
        <a:spcAft>
          <a:spcPct val="0"/>
        </a:spcAft>
        <a:buChar char="»"/>
        <a:defRPr>
          <a:solidFill>
            <a:schemeClr val="tx1"/>
          </a:solidFill>
          <a:latin typeface="+mn-lt"/>
          <a:cs typeface="+mn-cs"/>
        </a:defRPr>
      </a:lvl8pPr>
      <a:lvl9pPr marL="3651250" indent="-203200" algn="l" defTabSz="809625" rtl="0" fontAlgn="base">
        <a:spcBef>
          <a:spcPct val="20000"/>
        </a:spcBef>
        <a:spcAft>
          <a:spcPct val="0"/>
        </a:spcAft>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xmlns="" id="{FE66BD4F-C76F-40E5-9598-1F9A32F4D105}"/>
              </a:ext>
            </a:extLst>
          </p:cNvPr>
          <p:cNvSpPr/>
          <p:nvPr/>
        </p:nvSpPr>
        <p:spPr>
          <a:xfrm flipH="1">
            <a:off x="7338060" y="0"/>
            <a:ext cx="891540" cy="5943600"/>
          </a:xfrm>
          <a:prstGeom prst="rect">
            <a:avLst/>
          </a:prstGeom>
          <a:blipFill>
            <a:blip r:embed="rId14"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lIns="80988" tIns="40494" rIns="80988" bIns="40494" anchor="ctr"/>
          <a:lstStyle/>
          <a:p>
            <a:pPr algn="ctr">
              <a:defRPr/>
            </a:pPr>
            <a:endParaRPr lang="en-US"/>
          </a:p>
        </p:txBody>
      </p:sp>
      <p:sp>
        <p:nvSpPr>
          <p:cNvPr id="3" name="מציין מיקום של כותרת 2">
            <a:extLst>
              <a:ext uri="{FF2B5EF4-FFF2-40B4-BE49-F238E27FC236}">
                <a16:creationId xmlns:a16="http://schemas.microsoft.com/office/drawing/2014/main" xmlns="" id="{31F8D6EE-BB55-4827-B870-990966828321}"/>
              </a:ext>
            </a:extLst>
          </p:cNvPr>
          <p:cNvSpPr>
            <a:spLocks noGrp="1"/>
          </p:cNvSpPr>
          <p:nvPr>
            <p:ph type="title"/>
          </p:nvPr>
        </p:nvSpPr>
        <p:spPr>
          <a:xfrm>
            <a:off x="411163" y="277813"/>
            <a:ext cx="6515100" cy="990600"/>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wrap="square" lIns="40494" tIns="0" rIns="40494" bIns="0" numCol="1" anchor="ctr" anchorCtr="0" compatLnSpc="1">
            <a:prstTxWarp prst="textNoShape">
              <a:avLst/>
            </a:prstTxWarp>
            <a:normAutofit/>
          </a:bodyPr>
          <a:lstStyle/>
          <a:p>
            <a:pPr lvl="0"/>
            <a:r>
              <a:rPr lang="he-IL"/>
              <a:t>לחץ כדי לערוך סגנון כותרת של תבנית בסיס</a:t>
            </a:r>
            <a:endParaRPr lang="en-US"/>
          </a:p>
        </p:txBody>
      </p:sp>
      <p:sp>
        <p:nvSpPr>
          <p:cNvPr id="2054" name="מציין מיקום טקסט 30">
            <a:extLst>
              <a:ext uri="{FF2B5EF4-FFF2-40B4-BE49-F238E27FC236}">
                <a16:creationId xmlns:a16="http://schemas.microsoft.com/office/drawing/2014/main" xmlns="" id="{E836C499-E7F3-4F92-8061-A420F97FF976}"/>
              </a:ext>
            </a:extLst>
          </p:cNvPr>
          <p:cNvSpPr>
            <a:spLocks noGrp="1"/>
          </p:cNvSpPr>
          <p:nvPr>
            <p:ph type="body" idx="1"/>
          </p:nvPr>
        </p:nvSpPr>
        <p:spPr bwMode="auto">
          <a:xfrm>
            <a:off x="411163" y="1395413"/>
            <a:ext cx="6515100" cy="419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0988" tIns="40494" rIns="80988" bIns="40494" numCol="1" anchor="t" anchorCtr="0" compatLnSpc="1">
            <a:prstTxWarp prst="textNoShape">
              <a:avLst/>
            </a:prstTxWarp>
          </a:bodyPr>
          <a:lstStyle/>
          <a:p>
            <a:pPr lvl="0"/>
            <a:r>
              <a:rPr lang="he-IL" altLang="he-IL"/>
              <a:t>לחץ כדי לערוך סגנונות טקסט של תבנית בסיס</a:t>
            </a:r>
            <a:endParaRPr lang="en-US" altLang="he-IL"/>
          </a:p>
          <a:p>
            <a:pPr lvl="1"/>
            <a:r>
              <a:rPr lang="he-IL" altLang="he-IL"/>
              <a:t>רמה שנייה</a:t>
            </a:r>
            <a:endParaRPr lang="en-US" altLang="he-IL"/>
          </a:p>
          <a:p>
            <a:pPr lvl="2"/>
            <a:r>
              <a:rPr lang="he-IL" altLang="he-IL"/>
              <a:t>רמה שלישית</a:t>
            </a:r>
            <a:endParaRPr lang="en-US" altLang="he-IL"/>
          </a:p>
          <a:p>
            <a:pPr lvl="3"/>
            <a:r>
              <a:rPr lang="he-IL" altLang="he-IL"/>
              <a:t>רמה רביעית</a:t>
            </a:r>
            <a:endParaRPr lang="en-US" altLang="he-IL"/>
          </a:p>
          <a:p>
            <a:pPr lvl="4"/>
            <a:r>
              <a:rPr lang="he-IL" altLang="he-IL"/>
              <a:t>רמה חמישית</a:t>
            </a:r>
            <a:endParaRPr lang="en-US" altLang="he-IL"/>
          </a:p>
        </p:txBody>
      </p:sp>
      <p:sp>
        <p:nvSpPr>
          <p:cNvPr id="27" name="מציין מיקום של תאריך 26">
            <a:extLst>
              <a:ext uri="{FF2B5EF4-FFF2-40B4-BE49-F238E27FC236}">
                <a16:creationId xmlns:a16="http://schemas.microsoft.com/office/drawing/2014/main" xmlns="" id="{01B22E31-21B2-4502-AD33-E590B2E19E76}"/>
              </a:ext>
            </a:extLst>
          </p:cNvPr>
          <p:cNvSpPr>
            <a:spLocks noGrp="1"/>
          </p:cNvSpPr>
          <p:nvPr>
            <p:ph type="dt" sz="half" idx="2"/>
          </p:nvPr>
        </p:nvSpPr>
        <p:spPr>
          <a:xfrm>
            <a:off x="3821113" y="5683250"/>
            <a:ext cx="1801812" cy="196850"/>
          </a:xfrm>
          <a:prstGeom prst="rect">
            <a:avLst/>
          </a:prstGeom>
        </p:spPr>
        <p:txBody>
          <a:bodyPr vert="horz" lIns="80988" tIns="0" rIns="80988" bIns="0" anchor="b"/>
          <a:lstStyle>
            <a:lvl1pPr algn="l" eaLnBrk="1" latinLnBrk="0" hangingPunct="1">
              <a:defRPr kumimoji="0" sz="900">
                <a:solidFill>
                  <a:schemeClr val="tx2"/>
                </a:solidFill>
                <a:latin typeface="Arial" charset="0"/>
                <a:cs typeface="Arial" charset="0"/>
              </a:defRPr>
            </a:lvl1pPr>
            <a:extLst/>
          </a:lstStyle>
          <a:p>
            <a:pPr>
              <a:defRPr/>
            </a:pPr>
            <a:endParaRPr lang="en-US"/>
          </a:p>
        </p:txBody>
      </p:sp>
      <p:sp>
        <p:nvSpPr>
          <p:cNvPr id="4" name="מציין מיקום של כותרת תחתונה 3">
            <a:extLst>
              <a:ext uri="{FF2B5EF4-FFF2-40B4-BE49-F238E27FC236}">
                <a16:creationId xmlns:a16="http://schemas.microsoft.com/office/drawing/2014/main" xmlns="" id="{F516D3F1-520F-45AE-A416-23A258FFA0E1}"/>
              </a:ext>
            </a:extLst>
          </p:cNvPr>
          <p:cNvSpPr>
            <a:spLocks noGrp="1"/>
          </p:cNvSpPr>
          <p:nvPr>
            <p:ph type="ftr" sz="quarter" idx="3"/>
          </p:nvPr>
        </p:nvSpPr>
        <p:spPr>
          <a:xfrm>
            <a:off x="411163" y="5683250"/>
            <a:ext cx="3292475" cy="198438"/>
          </a:xfrm>
          <a:prstGeom prst="rect">
            <a:avLst/>
          </a:prstGeom>
        </p:spPr>
        <p:txBody>
          <a:bodyPr vert="horz" lIns="80988" tIns="0" rIns="80988" bIns="0" anchor="b"/>
          <a:lstStyle>
            <a:lvl1pPr algn="r" eaLnBrk="1" latinLnBrk="0" hangingPunct="1">
              <a:defRPr kumimoji="0" sz="900">
                <a:solidFill>
                  <a:schemeClr val="tx2"/>
                </a:solidFill>
                <a:latin typeface="Arial" charset="0"/>
                <a:cs typeface="Arial" charset="0"/>
              </a:defRPr>
            </a:lvl1pPr>
            <a:extLst/>
          </a:lstStyle>
          <a:p>
            <a:pPr>
              <a:defRPr/>
            </a:pPr>
            <a:endParaRPr lang="en-US"/>
          </a:p>
        </p:txBody>
      </p:sp>
      <p:sp>
        <p:nvSpPr>
          <p:cNvPr id="16" name="מציין מיקום של מספר שקופית 15">
            <a:extLst>
              <a:ext uri="{FF2B5EF4-FFF2-40B4-BE49-F238E27FC236}">
                <a16:creationId xmlns:a16="http://schemas.microsoft.com/office/drawing/2014/main" xmlns="" id="{0F0F2ABF-57B0-4C88-8965-7A2A01EC1775}"/>
              </a:ext>
            </a:extLst>
          </p:cNvPr>
          <p:cNvSpPr>
            <a:spLocks noGrp="1"/>
          </p:cNvSpPr>
          <p:nvPr>
            <p:ph type="sldNum" sz="quarter" idx="4"/>
          </p:nvPr>
        </p:nvSpPr>
        <p:spPr>
          <a:xfrm>
            <a:off x="5626100" y="5681663"/>
            <a:ext cx="530225" cy="198437"/>
          </a:xfrm>
          <a:prstGeom prst="rect">
            <a:avLst/>
          </a:prstGeom>
        </p:spPr>
        <p:txBody>
          <a:bodyPr vert="horz" wrap="square" lIns="0" tIns="0" rIns="0" bIns="0" numCol="1" anchor="b" anchorCtr="0" compatLnSpc="1">
            <a:prstTxWarp prst="textNoShape">
              <a:avLst/>
            </a:prstTxWarp>
          </a:bodyPr>
          <a:lstStyle>
            <a:lvl1pPr algn="r">
              <a:defRPr sz="1000">
                <a:solidFill>
                  <a:schemeClr val="tx2"/>
                </a:solidFill>
              </a:defRPr>
            </a:lvl1pPr>
          </a:lstStyle>
          <a:p>
            <a:fld id="{28E1BA17-26D2-4BF6-83B2-42EBA2AB86B8}" type="slidenum">
              <a:rPr lang="en-US" altLang="he-IL"/>
              <a:pPr/>
              <a:t>‹#›</a:t>
            </a:fld>
            <a:endParaRPr lang="en-US" altLang="he-IL"/>
          </a:p>
        </p:txBody>
      </p:sp>
    </p:spTree>
  </p:cSld>
  <p:clrMap bg1="lt1" tx1="dk1" bg2="lt2" tx2="dk2" accent1="accent1" accent2="accent2" accent3="accent3" accent4="accent4" accent5="accent5" accent6="accent6" hlink="hlink" folHlink="folHlink"/>
  <p:sldLayoutIdLst>
    <p:sldLayoutId id="2147483916" r:id="rId1"/>
    <p:sldLayoutId id="2147483909" r:id="rId2"/>
    <p:sldLayoutId id="2147483917" r:id="rId3"/>
    <p:sldLayoutId id="2147483910" r:id="rId4"/>
    <p:sldLayoutId id="2147483911" r:id="rId5"/>
    <p:sldLayoutId id="2147483912" r:id="rId6"/>
    <p:sldLayoutId id="2147483913" r:id="rId7"/>
    <p:sldLayoutId id="2147483914" r:id="rId8"/>
    <p:sldLayoutId id="2147483918" r:id="rId9"/>
    <p:sldLayoutId id="2147483915" r:id="rId10"/>
    <p:sldLayoutId id="2147483919" r:id="rId11"/>
    <p:sldLayoutId id="2147483920" r:id="rId12"/>
  </p:sldLayoutIdLst>
  <p:transition>
    <p:wipe dir="d"/>
  </p:transition>
  <p:hf hdr="0" ftr="0" dt="0"/>
  <p:txStyles>
    <p:title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p:titleStyle>
    <p:bodyStyle>
      <a:lvl1pPr marL="242888" indent="-242888" algn="l" rtl="0" eaLnBrk="0" fontAlgn="base" hangingPunct="0">
        <a:spcBef>
          <a:spcPts val="525"/>
        </a:spcBef>
        <a:spcAft>
          <a:spcPct val="0"/>
        </a:spcAft>
        <a:buClr>
          <a:schemeClr val="tx2"/>
        </a:buClr>
        <a:buSzPct val="73000"/>
        <a:buFont typeface="Wingdings 2" panose="05020102010507070707" pitchFamily="18" charset="2"/>
        <a:buChar char=""/>
        <a:defRPr sz="2300" kern="1200">
          <a:solidFill>
            <a:schemeClr val="tx1"/>
          </a:solidFill>
          <a:latin typeface="+mn-lt"/>
          <a:ea typeface="+mn-ea"/>
          <a:cs typeface="Arial" charset="0"/>
        </a:defRPr>
      </a:lvl1pPr>
      <a:lvl2pPr marL="460375" indent="-201613" algn="l" rtl="0" eaLnBrk="0" fontAlgn="base" hangingPunct="0">
        <a:spcBef>
          <a:spcPts val="438"/>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Arial" charset="0"/>
        </a:defRPr>
      </a:lvl2pPr>
      <a:lvl3pPr marL="671513" indent="-201613" algn="l" rtl="0" eaLnBrk="0" fontAlgn="base" hangingPunct="0">
        <a:spcBef>
          <a:spcPts val="350"/>
        </a:spcBef>
        <a:spcAft>
          <a:spcPct val="0"/>
        </a:spcAft>
        <a:buClr>
          <a:srgbClr val="F9B639"/>
        </a:buClr>
        <a:buSzPct val="60000"/>
        <a:buFont typeface="Wingdings" panose="05000000000000000000" pitchFamily="2" charset="2"/>
        <a:buChar char=""/>
        <a:defRPr kern="1200">
          <a:solidFill>
            <a:schemeClr val="tx1"/>
          </a:solidFill>
          <a:latin typeface="+mn-lt"/>
          <a:ea typeface="+mn-ea"/>
          <a:cs typeface="Arial" charset="0"/>
        </a:defRPr>
      </a:lvl3pPr>
      <a:lvl4pPr marL="890588" indent="-201613" algn="l" rtl="0" eaLnBrk="0" fontAlgn="base" hangingPunct="0">
        <a:spcBef>
          <a:spcPct val="20000"/>
        </a:spcBef>
        <a:spcAft>
          <a:spcPct val="0"/>
        </a:spcAft>
        <a:buClr>
          <a:srgbClr val="F9B639"/>
        </a:buClr>
        <a:buSzPct val="80000"/>
        <a:buFont typeface="Wingdings 2" panose="05020102010507070707" pitchFamily="18" charset="2"/>
        <a:buChar char=""/>
        <a:defRPr kern="1200">
          <a:solidFill>
            <a:srgbClr val="6C6C6C"/>
          </a:solidFill>
          <a:latin typeface="+mn-lt"/>
          <a:ea typeface="+mn-ea"/>
          <a:cs typeface="Arial" charset="0"/>
        </a:defRPr>
      </a:lvl4pPr>
      <a:lvl5pPr marL="1133475" indent="-201613" algn="l" rtl="0" eaLnBrk="0" fontAlgn="base" hangingPunct="0">
        <a:spcBef>
          <a:spcPts val="350"/>
        </a:spcBef>
        <a:spcAft>
          <a:spcPct val="0"/>
        </a:spcAft>
        <a:buClr>
          <a:srgbClr val="F9B639"/>
        </a:buClr>
        <a:buSzPct val="70000"/>
        <a:buFont typeface="Wingdings" panose="05000000000000000000" pitchFamily="2" charset="2"/>
        <a:buChar char=""/>
        <a:defRPr sz="1600" kern="1200">
          <a:solidFill>
            <a:schemeClr val="tx1"/>
          </a:solidFill>
          <a:latin typeface="+mn-lt"/>
          <a:ea typeface="+mn-ea"/>
          <a:cs typeface="Arial" charset="0"/>
        </a:defRPr>
      </a:lvl5pPr>
      <a:lvl6pPr marL="1303913" indent="-161977" algn="l" rtl="0" eaLnBrk="1" latinLnBrk="0" hangingPunct="1">
        <a:spcBef>
          <a:spcPts val="354"/>
        </a:spcBef>
        <a:buClr>
          <a:schemeClr val="accent4"/>
        </a:buClr>
        <a:buSzPct val="80000"/>
        <a:buFont typeface="Wingdings 2"/>
        <a:buChar char=""/>
        <a:defRPr kumimoji="0" sz="1600" kern="1200">
          <a:solidFill>
            <a:schemeClr val="tx1">
              <a:tint val="85000"/>
            </a:schemeClr>
          </a:solidFill>
          <a:latin typeface="+mn-lt"/>
          <a:ea typeface="+mn-ea"/>
          <a:cs typeface="+mn-cs"/>
        </a:defRPr>
      </a:lvl6pPr>
      <a:lvl7pPr marL="1482088" indent="-161977" algn="l" rtl="0" eaLnBrk="1" latinLnBrk="0" hangingPunct="1">
        <a:spcBef>
          <a:spcPct val="20000"/>
        </a:spcBef>
        <a:buClr>
          <a:schemeClr val="accent4"/>
        </a:buClr>
        <a:buSzPct val="80000"/>
        <a:buFont typeface="Wingdings 2"/>
        <a:buChar char=""/>
        <a:defRPr kumimoji="0" sz="1400" kern="1200" baseline="0">
          <a:solidFill>
            <a:schemeClr val="tx1"/>
          </a:solidFill>
          <a:latin typeface="+mn-lt"/>
          <a:ea typeface="+mn-ea"/>
          <a:cs typeface="+mn-cs"/>
        </a:defRPr>
      </a:lvl7pPr>
      <a:lvl8pPr marL="1635966" indent="-161977" algn="l" rtl="0" eaLnBrk="1" latinLnBrk="0" hangingPunct="1">
        <a:spcBef>
          <a:spcPts val="266"/>
        </a:spcBef>
        <a:buClr>
          <a:schemeClr val="accent4"/>
        </a:buClr>
        <a:buSzPct val="100000"/>
        <a:buChar char="•"/>
        <a:defRPr kumimoji="0" sz="1400" kern="1200" baseline="0">
          <a:solidFill>
            <a:schemeClr val="tx1">
              <a:tint val="85000"/>
            </a:schemeClr>
          </a:solidFill>
          <a:latin typeface="+mn-lt"/>
          <a:ea typeface="+mn-ea"/>
          <a:cs typeface="+mn-cs"/>
        </a:defRPr>
      </a:lvl8pPr>
      <a:lvl9pPr marL="1822239" indent="-161977" algn="l" rtl="0" eaLnBrk="1" latinLnBrk="0" hangingPunct="1">
        <a:spcBef>
          <a:spcPct val="20000"/>
        </a:spcBef>
        <a:buClr>
          <a:schemeClr val="accent4"/>
        </a:buClr>
        <a:buSzPct val="100000"/>
        <a:buFont typeface="Wingdings"/>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04942" algn="l" rtl="0" eaLnBrk="1" latinLnBrk="0" hangingPunct="1">
        <a:defRPr kumimoji="0" kern="1200">
          <a:solidFill>
            <a:schemeClr val="tx1"/>
          </a:solidFill>
          <a:latin typeface="+mn-lt"/>
          <a:ea typeface="+mn-ea"/>
          <a:cs typeface="+mn-cs"/>
        </a:defRPr>
      </a:lvl2pPr>
      <a:lvl3pPr marL="809884" algn="l" rtl="0" eaLnBrk="1" latinLnBrk="0" hangingPunct="1">
        <a:defRPr kumimoji="0" kern="1200">
          <a:solidFill>
            <a:schemeClr val="tx1"/>
          </a:solidFill>
          <a:latin typeface="+mn-lt"/>
          <a:ea typeface="+mn-ea"/>
          <a:cs typeface="+mn-cs"/>
        </a:defRPr>
      </a:lvl3pPr>
      <a:lvl4pPr marL="1214826" algn="l" rtl="0" eaLnBrk="1" latinLnBrk="0" hangingPunct="1">
        <a:defRPr kumimoji="0" kern="1200">
          <a:solidFill>
            <a:schemeClr val="tx1"/>
          </a:solidFill>
          <a:latin typeface="+mn-lt"/>
          <a:ea typeface="+mn-ea"/>
          <a:cs typeface="+mn-cs"/>
        </a:defRPr>
      </a:lvl4pPr>
      <a:lvl5pPr marL="1619768" algn="l" rtl="0" eaLnBrk="1" latinLnBrk="0" hangingPunct="1">
        <a:defRPr kumimoji="0" kern="1200">
          <a:solidFill>
            <a:schemeClr val="tx1"/>
          </a:solidFill>
          <a:latin typeface="+mn-lt"/>
          <a:ea typeface="+mn-ea"/>
          <a:cs typeface="+mn-cs"/>
        </a:defRPr>
      </a:lvl5pPr>
      <a:lvl6pPr marL="2024710" algn="l" rtl="0" eaLnBrk="1" latinLnBrk="0" hangingPunct="1">
        <a:defRPr kumimoji="0" kern="1200">
          <a:solidFill>
            <a:schemeClr val="tx1"/>
          </a:solidFill>
          <a:latin typeface="+mn-lt"/>
          <a:ea typeface="+mn-ea"/>
          <a:cs typeface="+mn-cs"/>
        </a:defRPr>
      </a:lvl6pPr>
      <a:lvl7pPr marL="2429652" algn="l" rtl="0" eaLnBrk="1" latinLnBrk="0" hangingPunct="1">
        <a:defRPr kumimoji="0" kern="1200">
          <a:solidFill>
            <a:schemeClr val="tx1"/>
          </a:solidFill>
          <a:latin typeface="+mn-lt"/>
          <a:ea typeface="+mn-ea"/>
          <a:cs typeface="+mn-cs"/>
        </a:defRPr>
      </a:lvl7pPr>
      <a:lvl8pPr marL="2834594" algn="l" rtl="0" eaLnBrk="1" latinLnBrk="0" hangingPunct="1">
        <a:defRPr kumimoji="0" kern="1200">
          <a:solidFill>
            <a:schemeClr val="tx1"/>
          </a:solidFill>
          <a:latin typeface="+mn-lt"/>
          <a:ea typeface="+mn-ea"/>
          <a:cs typeface="+mn-cs"/>
        </a:defRPr>
      </a:lvl8pPr>
      <a:lvl9pPr marL="3239536"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allthingsd.com/20130123/apple-ceo-dont-fear-cannibalization-embrace-it/"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xmlns="" id="{E703EF18-0A7D-4196-85A3-CC2663F91DF2}"/>
              </a:ext>
            </a:extLst>
          </p:cNvPr>
          <p:cNvSpPr>
            <a:spLocks noGrp="1" noChangeArrowheads="1"/>
          </p:cNvSpPr>
          <p:nvPr>
            <p:ph type="ctrTitle"/>
          </p:nvPr>
        </p:nvSpPr>
        <p:spPr/>
        <p:txBody>
          <a:bodyPr/>
          <a:lstStyle/>
          <a:p>
            <a:pPr eaLnBrk="1" fontAlgn="auto" hangingPunct="1">
              <a:spcAft>
                <a:spcPts val="0"/>
              </a:spcAft>
              <a:defRPr/>
            </a:pPr>
            <a:r>
              <a:rPr lang="en-US" dirty="0">
                <a:cs typeface="+mj-cs"/>
              </a:rPr>
              <a:t>Strategy formulation</a:t>
            </a:r>
          </a:p>
        </p:txBody>
      </p:sp>
      <p:sp>
        <p:nvSpPr>
          <p:cNvPr id="8195" name="Rectangle 3">
            <a:extLst>
              <a:ext uri="{FF2B5EF4-FFF2-40B4-BE49-F238E27FC236}">
                <a16:creationId xmlns:a16="http://schemas.microsoft.com/office/drawing/2014/main" xmlns="" id="{ED57E991-ADB7-4136-91AD-4FB3E929195F}"/>
              </a:ext>
            </a:extLst>
          </p:cNvPr>
          <p:cNvSpPr>
            <a:spLocks noGrp="1" noChangeArrowheads="1"/>
          </p:cNvSpPr>
          <p:nvPr>
            <p:ph type="subTitle" idx="1"/>
          </p:nvPr>
        </p:nvSpPr>
        <p:spPr>
          <a:xfrm>
            <a:off x="3019425" y="3068638"/>
            <a:ext cx="4602163" cy="954087"/>
          </a:xfrm>
        </p:spPr>
        <p:txBody>
          <a:bodyPr/>
          <a:lstStyle/>
          <a:p>
            <a:pPr eaLnBrk="1" hangingPunct="1"/>
            <a:r>
              <a:rPr lang="en-US" altLang="he-IL">
                <a:cs typeface="Arial" panose="020B0604020202020204" pitchFamily="34" charset="0"/>
              </a:rPr>
              <a:t>Lecture 4</a:t>
            </a:r>
          </a:p>
        </p:txBody>
      </p:sp>
      <p:sp>
        <p:nvSpPr>
          <p:cNvPr id="2" name="מציין מיקום של מספר שקופית 1">
            <a:extLst>
              <a:ext uri="{FF2B5EF4-FFF2-40B4-BE49-F238E27FC236}">
                <a16:creationId xmlns:a16="http://schemas.microsoft.com/office/drawing/2014/main" xmlns="" id="{3694D2A3-9E1F-4C0C-9E55-F0D01DE79878}"/>
              </a:ext>
            </a:extLst>
          </p:cNvPr>
          <p:cNvSpPr>
            <a:spLocks noGrp="1"/>
          </p:cNvSpPr>
          <p:nvPr>
            <p:ph type="sldNum" sz="quarter" idx="12"/>
          </p:nvPr>
        </p:nvSpPr>
        <p:spPr/>
        <p:txBody>
          <a:bodyPr/>
          <a:lstStyle/>
          <a:p>
            <a:fld id="{5453ED48-3D2D-4871-8126-82A8CE641B32}" type="slidenum">
              <a:rPr lang="en-US" altLang="he-IL" smtClean="0"/>
              <a:pPr/>
              <a:t>1</a:t>
            </a:fld>
            <a:endParaRPr lang="en-US" altLang="he-IL"/>
          </a:p>
        </p:txBody>
      </p:sp>
    </p:spTree>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ª××¦××ª ×ª××× × ×¢×××¨ âªcompetitive strategiesâ¬â">
            <a:extLst>
              <a:ext uri="{FF2B5EF4-FFF2-40B4-BE49-F238E27FC236}">
                <a16:creationId xmlns:a16="http://schemas.microsoft.com/office/drawing/2014/main" xmlns="" id="{19B5AFDF-F4E9-4131-B4BB-305BECE26B5E}"/>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0821" t="9661" r="7871"/>
          <a:stretch/>
        </p:blipFill>
        <p:spPr bwMode="auto">
          <a:xfrm>
            <a:off x="176450" y="1623643"/>
            <a:ext cx="3661903" cy="305154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כותרת 1">
            <a:extLst>
              <a:ext uri="{FF2B5EF4-FFF2-40B4-BE49-F238E27FC236}">
                <a16:creationId xmlns:a16="http://schemas.microsoft.com/office/drawing/2014/main" xmlns="" id="{67D23C36-02FC-4E91-A38B-A47E77EB566C}"/>
              </a:ext>
            </a:extLst>
          </p:cNvPr>
          <p:cNvSpPr>
            <a:spLocks noGrp="1"/>
          </p:cNvSpPr>
          <p:nvPr>
            <p:ph type="title"/>
          </p:nvPr>
        </p:nvSpPr>
        <p:spPr/>
        <p:txBody>
          <a:bodyPr/>
          <a:lstStyle/>
          <a:p>
            <a:pPr>
              <a:defRPr/>
            </a:pPr>
            <a:r>
              <a:rPr lang="en-US" dirty="0"/>
              <a:t>Cost leadership strategy</a:t>
            </a:r>
          </a:p>
        </p:txBody>
      </p:sp>
      <p:pic>
        <p:nvPicPr>
          <p:cNvPr id="17414" name="Picture 2">
            <a:extLst>
              <a:ext uri="{FF2B5EF4-FFF2-40B4-BE49-F238E27FC236}">
                <a16:creationId xmlns:a16="http://schemas.microsoft.com/office/drawing/2014/main" xmlns="" id="{723AB0DF-7E2B-49BE-90F1-8E2BBD530590}"/>
              </a:ext>
            </a:extLst>
          </p:cNvPr>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52658" t="25548" r="630" b="4414"/>
          <a:stretch/>
        </p:blipFill>
        <p:spPr bwMode="auto">
          <a:xfrm>
            <a:off x="3976576" y="1523595"/>
            <a:ext cx="3285460" cy="3689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אליפסה 2">
            <a:extLst>
              <a:ext uri="{FF2B5EF4-FFF2-40B4-BE49-F238E27FC236}">
                <a16:creationId xmlns:a16="http://schemas.microsoft.com/office/drawing/2014/main" xmlns="" id="{8CC4A5A0-EF63-4DDF-8FEE-FB7BEEFD25EC}"/>
              </a:ext>
            </a:extLst>
          </p:cNvPr>
          <p:cNvSpPr/>
          <p:nvPr/>
        </p:nvSpPr>
        <p:spPr>
          <a:xfrm>
            <a:off x="191386" y="1828800"/>
            <a:ext cx="1031358" cy="3934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מציין מיקום של מספר שקופית 3">
            <a:extLst>
              <a:ext uri="{FF2B5EF4-FFF2-40B4-BE49-F238E27FC236}">
                <a16:creationId xmlns:a16="http://schemas.microsoft.com/office/drawing/2014/main" xmlns="" id="{82EB3E53-10AE-48B8-AD90-1AD43846983C}"/>
              </a:ext>
            </a:extLst>
          </p:cNvPr>
          <p:cNvSpPr>
            <a:spLocks noGrp="1"/>
          </p:cNvSpPr>
          <p:nvPr>
            <p:ph type="sldNum" sz="quarter" idx="12"/>
          </p:nvPr>
        </p:nvSpPr>
        <p:spPr/>
        <p:txBody>
          <a:bodyPr/>
          <a:lstStyle/>
          <a:p>
            <a:fld id="{C555FA80-D8CC-49AB-88F8-B2D275340DB4}" type="slidenum">
              <a:rPr lang="en-US" altLang="he-IL" smtClean="0"/>
              <a:pPr/>
              <a:t>10</a:t>
            </a:fld>
            <a:endParaRPr lang="en-US" altLang="he-IL"/>
          </a:p>
        </p:txBody>
      </p:sp>
    </p:spTree>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4F3792A5-1042-4E68-BDBC-4A0BCCAFF02A}"/>
              </a:ext>
            </a:extLst>
          </p:cNvPr>
          <p:cNvSpPr>
            <a:spLocks noGrp="1"/>
          </p:cNvSpPr>
          <p:nvPr>
            <p:ph type="title"/>
          </p:nvPr>
        </p:nvSpPr>
        <p:spPr/>
        <p:txBody>
          <a:bodyPr>
            <a:normAutofit/>
          </a:bodyPr>
          <a:lstStyle/>
          <a:p>
            <a:pPr algn="ctr">
              <a:defRPr/>
            </a:pPr>
            <a:r>
              <a:rPr lang="en-US" dirty="0"/>
              <a:t>Cost leadership strategy</a:t>
            </a:r>
            <a:br>
              <a:rPr lang="en-US" dirty="0"/>
            </a:br>
            <a:r>
              <a:rPr lang="en-US" sz="2400" dirty="0"/>
              <a:t>Walmart case study</a:t>
            </a:r>
          </a:p>
        </p:txBody>
      </p:sp>
      <p:pic>
        <p:nvPicPr>
          <p:cNvPr id="18438" name="Picture 2">
            <a:extLst>
              <a:ext uri="{FF2B5EF4-FFF2-40B4-BE49-F238E27FC236}">
                <a16:creationId xmlns:a16="http://schemas.microsoft.com/office/drawing/2014/main" xmlns="" id="{AA2A2046-9BDF-4714-AAAC-EB89B3932542}"/>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16998" r="-118"/>
          <a:stretch/>
        </p:blipFill>
        <p:spPr bwMode="auto">
          <a:xfrm>
            <a:off x="266295" y="1362376"/>
            <a:ext cx="6804836" cy="4225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A6258A2D-6D11-437F-A679-AE25299B52F5}"/>
              </a:ext>
            </a:extLst>
          </p:cNvPr>
          <p:cNvSpPr>
            <a:spLocks noGrp="1"/>
          </p:cNvSpPr>
          <p:nvPr>
            <p:ph type="sldNum" sz="quarter" idx="12"/>
          </p:nvPr>
        </p:nvSpPr>
        <p:spPr/>
        <p:txBody>
          <a:bodyPr/>
          <a:lstStyle/>
          <a:p>
            <a:fld id="{C555FA80-D8CC-49AB-88F8-B2D275340DB4}" type="slidenum">
              <a:rPr lang="en-US" altLang="he-IL" smtClean="0"/>
              <a:pPr/>
              <a:t>11</a:t>
            </a:fld>
            <a:endParaRPr lang="en-US" altLang="he-IL"/>
          </a:p>
        </p:txBody>
      </p:sp>
    </p:spTree>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1B4AF066-1F51-467F-A91F-F5DCFE6CE1D5}"/>
              </a:ext>
            </a:extLst>
          </p:cNvPr>
          <p:cNvSpPr>
            <a:spLocks noGrp="1"/>
          </p:cNvSpPr>
          <p:nvPr>
            <p:ph type="title"/>
          </p:nvPr>
        </p:nvSpPr>
        <p:spPr/>
        <p:txBody>
          <a:bodyPr/>
          <a:lstStyle/>
          <a:p>
            <a:pPr eaLnBrk="1" hangingPunct="1"/>
            <a:r>
              <a:rPr lang="en-US" altLang="he-IL"/>
              <a:t>Pitfalls of Cost Leadership</a:t>
            </a:r>
          </a:p>
        </p:txBody>
      </p:sp>
      <p:sp>
        <p:nvSpPr>
          <p:cNvPr id="3" name="Content Placeholder 2">
            <a:extLst>
              <a:ext uri="{FF2B5EF4-FFF2-40B4-BE49-F238E27FC236}">
                <a16:creationId xmlns:a16="http://schemas.microsoft.com/office/drawing/2014/main" xmlns="" id="{F51020EF-D55F-4988-9B68-D004983AA91B}"/>
              </a:ext>
            </a:extLst>
          </p:cNvPr>
          <p:cNvSpPr>
            <a:spLocks noGrp="1"/>
          </p:cNvSpPr>
          <p:nvPr>
            <p:ph sz="quarter" idx="1"/>
          </p:nvPr>
        </p:nvSpPr>
        <p:spPr>
          <a:xfrm>
            <a:off x="680720" y="1584960"/>
            <a:ext cx="7066280" cy="3896360"/>
          </a:xfrm>
        </p:spPr>
        <p:txBody>
          <a:bodyPr/>
          <a:lstStyle/>
          <a:p>
            <a:pPr eaLnBrk="1" hangingPunct="1">
              <a:defRPr/>
            </a:pPr>
            <a:r>
              <a:rPr lang="en-US" dirty="0"/>
              <a:t>Too much focus on one or a few value chain activities.</a:t>
            </a:r>
          </a:p>
          <a:p>
            <a:pPr eaLnBrk="1" hangingPunct="1">
              <a:defRPr/>
            </a:pPr>
            <a:r>
              <a:rPr lang="en-US" dirty="0"/>
              <a:t>Increase in the cost of the inputs on which the advantage is based</a:t>
            </a:r>
          </a:p>
          <a:p>
            <a:pPr eaLnBrk="1" hangingPunct="1">
              <a:defRPr/>
            </a:pPr>
            <a:r>
              <a:rPr lang="en-US" dirty="0"/>
              <a:t>The strategy is imitated too easily</a:t>
            </a:r>
          </a:p>
          <a:p>
            <a:pPr eaLnBrk="1" hangingPunct="1">
              <a:defRPr/>
            </a:pPr>
            <a:r>
              <a:rPr lang="en-US" dirty="0"/>
              <a:t>A lack of parity on differentiation</a:t>
            </a:r>
          </a:p>
          <a:p>
            <a:pPr eaLnBrk="1" hangingPunct="1">
              <a:defRPr/>
            </a:pPr>
            <a:r>
              <a:rPr lang="en-US" dirty="0"/>
              <a:t>Reduced flexibility</a:t>
            </a:r>
          </a:p>
          <a:p>
            <a:pPr eaLnBrk="1" hangingPunct="1">
              <a:defRPr/>
            </a:pPr>
            <a:r>
              <a:rPr lang="en-US" dirty="0"/>
              <a:t>Obsolescence of the basis of a cost advantage</a:t>
            </a:r>
          </a:p>
        </p:txBody>
      </p:sp>
      <p:sp>
        <p:nvSpPr>
          <p:cNvPr id="23556" name="Slide Number Placeholder 3">
            <a:extLst>
              <a:ext uri="{FF2B5EF4-FFF2-40B4-BE49-F238E27FC236}">
                <a16:creationId xmlns:a16="http://schemas.microsoft.com/office/drawing/2014/main" xmlns="" id="{17B7451B-5CFA-4133-936B-DCDF37A00A59}"/>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36BE4DE0-5380-4BCF-AA6F-1F263877B12D}" type="slidenum">
              <a:rPr lang="en-US" altLang="he-IL">
                <a:solidFill>
                  <a:srgbClr val="FFFFFF"/>
                </a:solidFill>
                <a:latin typeface="Times New Roman" panose="02020603050405020304" pitchFamily="18" charset="0"/>
                <a:cs typeface="Times New Roman" panose="02020603050405020304" pitchFamily="18" charset="0"/>
              </a:rPr>
              <a:pPr eaLnBrk="1" hangingPunct="1"/>
              <a:t>12</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127077783"/>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B374D309-8F39-44AF-B581-6143598786A3}"/>
              </a:ext>
            </a:extLst>
          </p:cNvPr>
          <p:cNvSpPr>
            <a:spLocks noGrp="1"/>
          </p:cNvSpPr>
          <p:nvPr>
            <p:ph type="title"/>
          </p:nvPr>
        </p:nvSpPr>
        <p:spPr/>
        <p:txBody>
          <a:bodyPr>
            <a:normAutofit/>
          </a:bodyPr>
          <a:lstStyle/>
          <a:p>
            <a:pPr>
              <a:defRPr/>
            </a:pPr>
            <a:r>
              <a:rPr lang="en-US" dirty="0"/>
              <a:t>Differentiation strategy</a:t>
            </a:r>
          </a:p>
        </p:txBody>
      </p:sp>
      <p:pic>
        <p:nvPicPr>
          <p:cNvPr id="19462" name="Picture 2">
            <a:extLst>
              <a:ext uri="{FF2B5EF4-FFF2-40B4-BE49-F238E27FC236}">
                <a16:creationId xmlns:a16="http://schemas.microsoft.com/office/drawing/2014/main" xmlns="" id="{5D748158-BEBE-4EA6-A886-D63A9B4D7132}"/>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0000" t="22169" r="1020" b="10306"/>
          <a:stretch/>
        </p:blipFill>
        <p:spPr bwMode="auto">
          <a:xfrm>
            <a:off x="3759140" y="1368461"/>
            <a:ext cx="3449595" cy="3561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884EECF1-154A-467C-8D18-D522A555E9F3}"/>
              </a:ext>
            </a:extLst>
          </p:cNvPr>
          <p:cNvSpPr>
            <a:spLocks noGrp="1"/>
          </p:cNvSpPr>
          <p:nvPr>
            <p:ph type="sldNum" sz="quarter" idx="12"/>
          </p:nvPr>
        </p:nvSpPr>
        <p:spPr/>
        <p:txBody>
          <a:bodyPr/>
          <a:lstStyle/>
          <a:p>
            <a:fld id="{C555FA80-D8CC-49AB-88F8-B2D275340DB4}" type="slidenum">
              <a:rPr lang="en-US" altLang="he-IL" smtClean="0"/>
              <a:pPr/>
              <a:t>13</a:t>
            </a:fld>
            <a:endParaRPr lang="en-US" altLang="he-IL"/>
          </a:p>
        </p:txBody>
      </p:sp>
      <p:pic>
        <p:nvPicPr>
          <p:cNvPr id="6" name="Picture 2" descr="×ª××¦××ª ×ª××× × ×¢×××¨ âªcompetitive strategiesâ¬â">
            <a:extLst>
              <a:ext uri="{FF2B5EF4-FFF2-40B4-BE49-F238E27FC236}">
                <a16:creationId xmlns:a16="http://schemas.microsoft.com/office/drawing/2014/main" xmlns="" id="{50ADE02A-EAA4-4276-B713-652B68067444}"/>
              </a:ext>
            </a:extLst>
          </p:cNvPr>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0821" t="9661" r="7871"/>
          <a:stretch/>
        </p:blipFill>
        <p:spPr bwMode="auto">
          <a:xfrm>
            <a:off x="176450" y="1623643"/>
            <a:ext cx="3661903" cy="30515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אליפסה 6">
            <a:extLst>
              <a:ext uri="{FF2B5EF4-FFF2-40B4-BE49-F238E27FC236}">
                <a16:creationId xmlns:a16="http://schemas.microsoft.com/office/drawing/2014/main" xmlns="" id="{96A52BC8-D575-4103-97DB-41C38923136E}"/>
              </a:ext>
            </a:extLst>
          </p:cNvPr>
          <p:cNvSpPr/>
          <p:nvPr/>
        </p:nvSpPr>
        <p:spPr>
          <a:xfrm>
            <a:off x="176450" y="2211573"/>
            <a:ext cx="1031358" cy="3934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86A7B586-E393-466A-9D5A-DED32B84F205}"/>
              </a:ext>
            </a:extLst>
          </p:cNvPr>
          <p:cNvSpPr>
            <a:spLocks noGrp="1"/>
          </p:cNvSpPr>
          <p:nvPr>
            <p:ph type="title"/>
          </p:nvPr>
        </p:nvSpPr>
        <p:spPr/>
        <p:txBody>
          <a:bodyPr/>
          <a:lstStyle/>
          <a:p>
            <a:pPr algn="ctr">
              <a:defRPr/>
            </a:pPr>
            <a:r>
              <a:rPr lang="en-US" dirty="0"/>
              <a:t>Differentiation strategy</a:t>
            </a:r>
            <a:br>
              <a:rPr lang="en-US" dirty="0"/>
            </a:br>
            <a:r>
              <a:rPr lang="en-US" sz="2400" dirty="0"/>
              <a:t>HD case study</a:t>
            </a:r>
            <a:endParaRPr lang="en-US" dirty="0"/>
          </a:p>
        </p:txBody>
      </p:sp>
      <p:pic>
        <p:nvPicPr>
          <p:cNvPr id="20486" name="Picture 2">
            <a:extLst>
              <a:ext uri="{FF2B5EF4-FFF2-40B4-BE49-F238E27FC236}">
                <a16:creationId xmlns:a16="http://schemas.microsoft.com/office/drawing/2014/main" xmlns="" id="{E0E12C6E-AC0D-418B-868F-11C129CD46F9}"/>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05" t="17782" r="-1" b="3522"/>
          <a:stretch/>
        </p:blipFill>
        <p:spPr bwMode="auto">
          <a:xfrm>
            <a:off x="138506" y="1268413"/>
            <a:ext cx="7162280" cy="4483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FEB2B7D6-B97A-42B5-8B93-7EC9F04BD01A}"/>
              </a:ext>
            </a:extLst>
          </p:cNvPr>
          <p:cNvSpPr>
            <a:spLocks noGrp="1"/>
          </p:cNvSpPr>
          <p:nvPr>
            <p:ph type="sldNum" sz="quarter" idx="12"/>
          </p:nvPr>
        </p:nvSpPr>
        <p:spPr/>
        <p:txBody>
          <a:bodyPr/>
          <a:lstStyle/>
          <a:p>
            <a:fld id="{C555FA80-D8CC-49AB-88F8-B2D275340DB4}" type="slidenum">
              <a:rPr lang="en-US" altLang="he-IL" smtClean="0"/>
              <a:pPr/>
              <a:t>14</a:t>
            </a:fld>
            <a:endParaRPr lang="en-US" altLang="he-IL"/>
          </a:p>
        </p:txBody>
      </p:sp>
    </p:spTree>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A28782CB-BD4F-40E9-8462-5DC278FE4CAA}"/>
              </a:ext>
            </a:extLst>
          </p:cNvPr>
          <p:cNvSpPr>
            <a:spLocks noGrp="1"/>
          </p:cNvSpPr>
          <p:nvPr>
            <p:ph type="title"/>
          </p:nvPr>
        </p:nvSpPr>
        <p:spPr/>
        <p:txBody>
          <a:bodyPr>
            <a:normAutofit/>
          </a:bodyPr>
          <a:lstStyle/>
          <a:p>
            <a:pPr algn="ctr">
              <a:defRPr/>
            </a:pPr>
            <a:r>
              <a:rPr lang="en-US" dirty="0"/>
              <a:t>Focus </a:t>
            </a:r>
            <a:r>
              <a:rPr lang="en-US" sz="2000" dirty="0"/>
              <a:t>(differentiation) </a:t>
            </a:r>
            <a:r>
              <a:rPr lang="en-US" dirty="0"/>
              <a:t>strategy</a:t>
            </a:r>
            <a:br>
              <a:rPr lang="en-US" dirty="0"/>
            </a:br>
            <a:r>
              <a:rPr lang="en-US" sz="2400" dirty="0"/>
              <a:t>PACCAR case study</a:t>
            </a:r>
            <a:endParaRPr lang="en-US" dirty="0"/>
          </a:p>
        </p:txBody>
      </p:sp>
      <p:pic>
        <p:nvPicPr>
          <p:cNvPr id="21510" name="Picture 2">
            <a:extLst>
              <a:ext uri="{FF2B5EF4-FFF2-40B4-BE49-F238E27FC236}">
                <a16:creationId xmlns:a16="http://schemas.microsoft.com/office/drawing/2014/main" xmlns="" id="{D7795640-95F3-40A9-852F-7BA189CBCA01}"/>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122" t="16998" b="2399"/>
          <a:stretch/>
        </p:blipFill>
        <p:spPr bwMode="auto">
          <a:xfrm>
            <a:off x="244549" y="1403498"/>
            <a:ext cx="6855575" cy="4362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34052523-87AD-4C3B-B09F-241F5D65F0F2}"/>
              </a:ext>
            </a:extLst>
          </p:cNvPr>
          <p:cNvSpPr>
            <a:spLocks noGrp="1"/>
          </p:cNvSpPr>
          <p:nvPr>
            <p:ph type="sldNum" sz="quarter" idx="12"/>
          </p:nvPr>
        </p:nvSpPr>
        <p:spPr/>
        <p:txBody>
          <a:bodyPr/>
          <a:lstStyle/>
          <a:p>
            <a:fld id="{C555FA80-D8CC-49AB-88F8-B2D275340DB4}" type="slidenum">
              <a:rPr lang="en-US" altLang="he-IL" smtClean="0"/>
              <a:pPr/>
              <a:t>15</a:t>
            </a:fld>
            <a:endParaRPr lang="en-US" altLang="he-IL"/>
          </a:p>
        </p:txBody>
      </p:sp>
    </p:spTree>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xmlns="" id="{3F343579-0431-44A6-AC63-5221BC0F6DB0}"/>
              </a:ext>
            </a:extLst>
          </p:cNvPr>
          <p:cNvSpPr>
            <a:spLocks noGrp="1"/>
          </p:cNvSpPr>
          <p:nvPr>
            <p:ph type="title"/>
          </p:nvPr>
        </p:nvSpPr>
        <p:spPr/>
        <p:txBody>
          <a:bodyPr/>
          <a:lstStyle/>
          <a:p>
            <a:pPr eaLnBrk="1" hangingPunct="1"/>
            <a:r>
              <a:rPr lang="en-US" altLang="he-IL"/>
              <a:t>Pitfalls of Differentiation</a:t>
            </a:r>
          </a:p>
        </p:txBody>
      </p:sp>
      <p:sp>
        <p:nvSpPr>
          <p:cNvPr id="3" name="Content Placeholder 2">
            <a:extLst>
              <a:ext uri="{FF2B5EF4-FFF2-40B4-BE49-F238E27FC236}">
                <a16:creationId xmlns:a16="http://schemas.microsoft.com/office/drawing/2014/main" xmlns="" id="{0F2CBD97-699A-4F31-B06D-FEB75D89DD3C}"/>
              </a:ext>
            </a:extLst>
          </p:cNvPr>
          <p:cNvSpPr>
            <a:spLocks noGrp="1"/>
          </p:cNvSpPr>
          <p:nvPr>
            <p:ph sz="quarter" idx="1"/>
          </p:nvPr>
        </p:nvSpPr>
        <p:spPr>
          <a:xfrm>
            <a:off x="680720" y="1584960"/>
            <a:ext cx="7066280" cy="3896360"/>
          </a:xfrm>
        </p:spPr>
        <p:txBody>
          <a:bodyPr/>
          <a:lstStyle/>
          <a:p>
            <a:pPr eaLnBrk="1" hangingPunct="1">
              <a:defRPr/>
            </a:pPr>
            <a:r>
              <a:rPr lang="en-US" dirty="0"/>
              <a:t>Uniqueness that is not valuable</a:t>
            </a:r>
          </a:p>
          <a:p>
            <a:pPr eaLnBrk="1" hangingPunct="1">
              <a:defRPr/>
            </a:pPr>
            <a:r>
              <a:rPr lang="en-US" dirty="0"/>
              <a:t>Too much differentiation</a:t>
            </a:r>
          </a:p>
          <a:p>
            <a:pPr eaLnBrk="1" hangingPunct="1">
              <a:defRPr/>
            </a:pPr>
            <a:r>
              <a:rPr lang="en-US" dirty="0"/>
              <a:t>Too high a price premium</a:t>
            </a:r>
          </a:p>
          <a:p>
            <a:pPr eaLnBrk="1" hangingPunct="1">
              <a:defRPr/>
            </a:pPr>
            <a:r>
              <a:rPr lang="en-US" dirty="0"/>
              <a:t>Differentiation that is easily imitated</a:t>
            </a:r>
          </a:p>
          <a:p>
            <a:pPr eaLnBrk="1" hangingPunct="1">
              <a:defRPr/>
            </a:pPr>
            <a:r>
              <a:rPr lang="en-US" dirty="0"/>
              <a:t>Dilution of brand identification through product line extensions</a:t>
            </a:r>
          </a:p>
          <a:p>
            <a:pPr eaLnBrk="1" hangingPunct="1">
              <a:defRPr/>
            </a:pPr>
            <a:r>
              <a:rPr lang="en-US" dirty="0"/>
              <a:t>Perceptions of differentiation may vary between buyers and sellers</a:t>
            </a:r>
          </a:p>
        </p:txBody>
      </p:sp>
      <p:sp>
        <p:nvSpPr>
          <p:cNvPr id="27652" name="Slide Number Placeholder 3">
            <a:extLst>
              <a:ext uri="{FF2B5EF4-FFF2-40B4-BE49-F238E27FC236}">
                <a16:creationId xmlns:a16="http://schemas.microsoft.com/office/drawing/2014/main" xmlns="" id="{00B62CA5-2EF9-4A1E-9F17-03AC1AEBA3C7}"/>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0A5CC136-78B3-4B5B-81CD-EF4C01C13CF5}" type="slidenum">
              <a:rPr lang="en-US" altLang="he-IL">
                <a:solidFill>
                  <a:srgbClr val="FFFFFF"/>
                </a:solidFill>
                <a:latin typeface="Times New Roman" panose="02020603050405020304" pitchFamily="18" charset="0"/>
                <a:cs typeface="Times New Roman" panose="02020603050405020304" pitchFamily="18" charset="0"/>
              </a:rPr>
              <a:pPr eaLnBrk="1" hangingPunct="1"/>
              <a:t>16</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428934507"/>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C85CEB-5CDE-471B-A781-65554F612C90}"/>
              </a:ext>
            </a:extLst>
          </p:cNvPr>
          <p:cNvSpPr>
            <a:spLocks noGrp="1"/>
          </p:cNvSpPr>
          <p:nvPr>
            <p:ph type="title"/>
          </p:nvPr>
        </p:nvSpPr>
        <p:spPr>
          <a:xfrm>
            <a:off x="152400" y="132080"/>
            <a:ext cx="7924800" cy="1056640"/>
          </a:xfrm>
        </p:spPr>
        <p:txBody>
          <a:bodyPr>
            <a:normAutofit fontScale="90000"/>
          </a:bodyPr>
          <a:lstStyle/>
          <a:p>
            <a:pPr eaLnBrk="1" hangingPunct="1">
              <a:defRPr/>
            </a:pPr>
            <a:r>
              <a:rPr lang="en-US" dirty="0"/>
              <a:t>Combination Strategies: </a:t>
            </a:r>
            <a:r>
              <a:rPr lang="en-US" sz="3640" dirty="0"/>
              <a:t>Integrating Low-Cost &amp; Differentiation</a:t>
            </a:r>
          </a:p>
        </p:txBody>
      </p:sp>
      <p:sp>
        <p:nvSpPr>
          <p:cNvPr id="3" name="Content Placeholder 2">
            <a:extLst>
              <a:ext uri="{FF2B5EF4-FFF2-40B4-BE49-F238E27FC236}">
                <a16:creationId xmlns:a16="http://schemas.microsoft.com/office/drawing/2014/main" xmlns="" id="{E922C876-70A0-4919-AFD2-4D13E29E92E3}"/>
              </a:ext>
            </a:extLst>
          </p:cNvPr>
          <p:cNvSpPr>
            <a:spLocks noGrp="1"/>
          </p:cNvSpPr>
          <p:nvPr>
            <p:ph sz="quarter" idx="1"/>
          </p:nvPr>
        </p:nvSpPr>
        <p:spPr>
          <a:xfrm>
            <a:off x="287973" y="1287780"/>
            <a:ext cx="7066280" cy="3368040"/>
          </a:xfrm>
        </p:spPr>
        <p:txBody>
          <a:bodyPr/>
          <a:lstStyle/>
          <a:p>
            <a:pPr eaLnBrk="1" hangingPunct="1">
              <a:defRPr/>
            </a:pPr>
            <a:r>
              <a:rPr lang="en-US" dirty="0"/>
              <a:t>Integration of </a:t>
            </a:r>
            <a:r>
              <a:rPr lang="en-US" b="1" dirty="0">
                <a:solidFill>
                  <a:schemeClr val="accent5"/>
                </a:solidFill>
              </a:rPr>
              <a:t>low-cost</a:t>
            </a:r>
            <a:r>
              <a:rPr lang="en-US" dirty="0"/>
              <a:t> and </a:t>
            </a:r>
            <a:r>
              <a:rPr lang="en-US" b="1" dirty="0">
                <a:solidFill>
                  <a:schemeClr val="accent5"/>
                </a:solidFill>
              </a:rPr>
              <a:t>differentiation</a:t>
            </a:r>
            <a:r>
              <a:rPr lang="en-US" dirty="0"/>
              <a:t> strategies makes it difficult for competitors to duplicate or imitate strategy</a:t>
            </a:r>
          </a:p>
          <a:p>
            <a:pPr eaLnBrk="1" hangingPunct="1">
              <a:defRPr/>
            </a:pPr>
            <a:r>
              <a:rPr lang="en-US" dirty="0"/>
              <a:t>The goal of a </a:t>
            </a:r>
            <a:r>
              <a:rPr lang="en-US" b="1" dirty="0">
                <a:solidFill>
                  <a:schemeClr val="accent3"/>
                </a:solidFill>
              </a:rPr>
              <a:t>combination strategy </a:t>
            </a:r>
            <a:r>
              <a:rPr lang="en-US" dirty="0"/>
              <a:t>is to provide unique value in an efficient manner</a:t>
            </a:r>
          </a:p>
        </p:txBody>
      </p:sp>
      <p:sp>
        <p:nvSpPr>
          <p:cNvPr id="32772" name="Slide Number Placeholder 3">
            <a:extLst>
              <a:ext uri="{FF2B5EF4-FFF2-40B4-BE49-F238E27FC236}">
                <a16:creationId xmlns:a16="http://schemas.microsoft.com/office/drawing/2014/main" xmlns="" id="{1DD26FB7-033D-4C1A-8531-07216611E75E}"/>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21918604-CBE8-42CA-BE3B-7720BDE84153}" type="slidenum">
              <a:rPr lang="en-US" altLang="he-IL">
                <a:solidFill>
                  <a:srgbClr val="FFFFFF"/>
                </a:solidFill>
                <a:latin typeface="Times New Roman" panose="02020603050405020304" pitchFamily="18" charset="0"/>
                <a:cs typeface="Times New Roman" panose="02020603050405020304" pitchFamily="18" charset="0"/>
              </a:rPr>
              <a:pPr eaLnBrk="1" hangingPunct="1"/>
              <a:t>17</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588746102"/>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xmlns="" id="{1A2F71EC-3EDD-4C47-B995-43930761FF5E}"/>
              </a:ext>
            </a:extLst>
          </p:cNvPr>
          <p:cNvSpPr>
            <a:spLocks noGrp="1"/>
          </p:cNvSpPr>
          <p:nvPr>
            <p:ph type="title"/>
          </p:nvPr>
        </p:nvSpPr>
        <p:spPr/>
        <p:txBody>
          <a:bodyPr/>
          <a:lstStyle/>
          <a:p>
            <a:pPr eaLnBrk="1" hangingPunct="1"/>
            <a:r>
              <a:rPr lang="en-US" altLang="he-IL"/>
              <a:t>Combination Strategies</a:t>
            </a:r>
          </a:p>
        </p:txBody>
      </p:sp>
      <p:sp>
        <p:nvSpPr>
          <p:cNvPr id="3" name="Content Placeholder 2">
            <a:extLst>
              <a:ext uri="{FF2B5EF4-FFF2-40B4-BE49-F238E27FC236}">
                <a16:creationId xmlns:a16="http://schemas.microsoft.com/office/drawing/2014/main" xmlns="" id="{787049CB-B55B-453F-967B-450016A62FEF}"/>
              </a:ext>
            </a:extLst>
          </p:cNvPr>
          <p:cNvSpPr>
            <a:spLocks noGrp="1"/>
          </p:cNvSpPr>
          <p:nvPr>
            <p:ph sz="quarter" idx="1"/>
          </p:nvPr>
        </p:nvSpPr>
        <p:spPr>
          <a:xfrm>
            <a:off x="411163" y="1373187"/>
            <a:ext cx="7002992" cy="4292600"/>
          </a:xfrm>
        </p:spPr>
        <p:txBody>
          <a:bodyPr/>
          <a:lstStyle/>
          <a:p>
            <a:pPr eaLnBrk="1" hangingPunct="1">
              <a:defRPr/>
            </a:pPr>
            <a:r>
              <a:rPr lang="en-US" dirty="0"/>
              <a:t>Combining </a:t>
            </a:r>
            <a:r>
              <a:rPr lang="en-US" b="1" dirty="0">
                <a:solidFill>
                  <a:schemeClr val="accent5"/>
                </a:solidFill>
              </a:rPr>
              <a:t>overall low-cost </a:t>
            </a:r>
            <a:r>
              <a:rPr lang="en-US" dirty="0"/>
              <a:t>and </a:t>
            </a:r>
            <a:r>
              <a:rPr lang="en-US" b="1" dirty="0">
                <a:solidFill>
                  <a:schemeClr val="accent5"/>
                </a:solidFill>
              </a:rPr>
              <a:t>differentiation</a:t>
            </a:r>
            <a:r>
              <a:rPr lang="en-US" dirty="0"/>
              <a:t> strategies can take several forms:</a:t>
            </a:r>
          </a:p>
          <a:p>
            <a:pPr eaLnBrk="1" hangingPunct="1">
              <a:defRPr/>
            </a:pPr>
            <a:r>
              <a:rPr lang="en-US" dirty="0"/>
              <a:t>Automated &amp; flexible manufacturing systems allow for </a:t>
            </a:r>
            <a:r>
              <a:rPr lang="en-US" b="1" dirty="0">
                <a:solidFill>
                  <a:schemeClr val="accent3"/>
                </a:solidFill>
              </a:rPr>
              <a:t>mass customization</a:t>
            </a:r>
          </a:p>
          <a:p>
            <a:pPr eaLnBrk="1" hangingPunct="1">
              <a:defRPr/>
            </a:pPr>
            <a:r>
              <a:rPr lang="en-US" dirty="0"/>
              <a:t>Exploitation of the </a:t>
            </a:r>
            <a:r>
              <a:rPr lang="en-US" b="1" dirty="0">
                <a:solidFill>
                  <a:schemeClr val="accent3"/>
                </a:solidFill>
              </a:rPr>
              <a:t>profit pool </a:t>
            </a:r>
            <a:r>
              <a:rPr lang="en-US" dirty="0"/>
              <a:t>concept creates a competitive advantage</a:t>
            </a:r>
          </a:p>
          <a:p>
            <a:pPr eaLnBrk="1" hangingPunct="1">
              <a:defRPr/>
            </a:pPr>
            <a:r>
              <a:rPr lang="en-US" dirty="0"/>
              <a:t>Using information technology, firms can integrate activities throughout the extended </a:t>
            </a:r>
            <a:r>
              <a:rPr lang="en-US" b="1" dirty="0">
                <a:solidFill>
                  <a:schemeClr val="accent5"/>
                </a:solidFill>
              </a:rPr>
              <a:t>value chain</a:t>
            </a:r>
          </a:p>
        </p:txBody>
      </p:sp>
      <p:sp>
        <p:nvSpPr>
          <p:cNvPr id="33796" name="Slide Number Placeholder 3">
            <a:extLst>
              <a:ext uri="{FF2B5EF4-FFF2-40B4-BE49-F238E27FC236}">
                <a16:creationId xmlns:a16="http://schemas.microsoft.com/office/drawing/2014/main" xmlns="" id="{48F14A1C-F579-4BE2-8CED-CE9F8417A92E}"/>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3C26ECCE-662F-4F3C-8CD8-70FE69C64602}" type="slidenum">
              <a:rPr lang="en-US" altLang="he-IL">
                <a:solidFill>
                  <a:srgbClr val="FFFFFF"/>
                </a:solidFill>
                <a:latin typeface="Times New Roman" panose="02020603050405020304" pitchFamily="18" charset="0"/>
                <a:cs typeface="Times New Roman" panose="02020603050405020304" pitchFamily="18" charset="0"/>
              </a:rPr>
              <a:pPr eaLnBrk="1" hangingPunct="1"/>
              <a:t>18</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99720885"/>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6DDF40-0CB0-4AA2-BB1B-74FA514376F0}"/>
              </a:ext>
            </a:extLst>
          </p:cNvPr>
          <p:cNvSpPr>
            <a:spLocks noGrp="1"/>
          </p:cNvSpPr>
          <p:nvPr>
            <p:ph type="title"/>
          </p:nvPr>
        </p:nvSpPr>
        <p:spPr>
          <a:xfrm>
            <a:off x="350520" y="132080"/>
            <a:ext cx="7528560" cy="1056640"/>
          </a:xfrm>
        </p:spPr>
        <p:txBody>
          <a:bodyPr>
            <a:normAutofit/>
          </a:bodyPr>
          <a:lstStyle/>
          <a:p>
            <a:pPr eaLnBrk="1" hangingPunct="1">
              <a:defRPr/>
            </a:pPr>
            <a:r>
              <a:rPr lang="en-US" dirty="0"/>
              <a:t>Improving Competitive Position vis-à-vis the Five Forces</a:t>
            </a:r>
          </a:p>
        </p:txBody>
      </p:sp>
      <p:sp>
        <p:nvSpPr>
          <p:cNvPr id="5" name="Content Placeholder 4">
            <a:extLst>
              <a:ext uri="{FF2B5EF4-FFF2-40B4-BE49-F238E27FC236}">
                <a16:creationId xmlns:a16="http://schemas.microsoft.com/office/drawing/2014/main" xmlns="" id="{73529586-0042-4BD5-B94E-3F0D537C672D}"/>
              </a:ext>
            </a:extLst>
          </p:cNvPr>
          <p:cNvSpPr>
            <a:spLocks noGrp="1"/>
          </p:cNvSpPr>
          <p:nvPr>
            <p:ph sz="quarter" idx="1"/>
          </p:nvPr>
        </p:nvSpPr>
        <p:spPr>
          <a:xfrm>
            <a:off x="680720" y="2509520"/>
            <a:ext cx="3368040" cy="3235960"/>
          </a:xfrm>
        </p:spPr>
        <p:txBody>
          <a:bodyPr/>
          <a:lstStyle/>
          <a:p>
            <a:pPr eaLnBrk="1" hangingPunct="1">
              <a:defRPr/>
            </a:pPr>
            <a:r>
              <a:rPr lang="en-US" sz="2253" dirty="0"/>
              <a:t>Creates higher entry barriers due to both cost leadership &amp; differentiation</a:t>
            </a:r>
          </a:p>
          <a:p>
            <a:pPr eaLnBrk="1" hangingPunct="1">
              <a:defRPr/>
            </a:pPr>
            <a:r>
              <a:rPr lang="en-US" sz="2253" dirty="0"/>
              <a:t>Can provide higher margins that enable the firm to deal with supplier power</a:t>
            </a:r>
          </a:p>
        </p:txBody>
      </p:sp>
      <p:sp>
        <p:nvSpPr>
          <p:cNvPr id="6" name="Content Placeholder 5">
            <a:extLst>
              <a:ext uri="{FF2B5EF4-FFF2-40B4-BE49-F238E27FC236}">
                <a16:creationId xmlns:a16="http://schemas.microsoft.com/office/drawing/2014/main" xmlns="" id="{71AC9B3F-753F-4AEF-99D5-7E1D412E6214}"/>
              </a:ext>
            </a:extLst>
          </p:cNvPr>
          <p:cNvSpPr>
            <a:spLocks noGrp="1"/>
          </p:cNvSpPr>
          <p:nvPr>
            <p:ph sz="quarter" idx="2"/>
          </p:nvPr>
        </p:nvSpPr>
        <p:spPr>
          <a:xfrm>
            <a:off x="4445000" y="2509520"/>
            <a:ext cx="3368040" cy="2707640"/>
          </a:xfrm>
        </p:spPr>
        <p:txBody>
          <a:bodyPr/>
          <a:lstStyle/>
          <a:p>
            <a:pPr eaLnBrk="1" hangingPunct="1">
              <a:defRPr/>
            </a:pPr>
            <a:r>
              <a:rPr lang="en-US" sz="2253" dirty="0"/>
              <a:t>Reduces buyer power because of fewer competitors</a:t>
            </a:r>
          </a:p>
          <a:p>
            <a:pPr eaLnBrk="1" hangingPunct="1">
              <a:defRPr/>
            </a:pPr>
            <a:r>
              <a:rPr lang="en-US" sz="2253" dirty="0"/>
              <a:t>An overall value proposition reduces threat from substitutes</a:t>
            </a:r>
          </a:p>
        </p:txBody>
      </p:sp>
      <p:sp>
        <p:nvSpPr>
          <p:cNvPr id="34821" name="TextBox 6">
            <a:extLst>
              <a:ext uri="{FF2B5EF4-FFF2-40B4-BE49-F238E27FC236}">
                <a16:creationId xmlns:a16="http://schemas.microsoft.com/office/drawing/2014/main" xmlns="" id="{160E5E2B-A8EB-452D-80EB-8524B0C12447}"/>
              </a:ext>
            </a:extLst>
          </p:cNvPr>
          <p:cNvSpPr txBox="1">
            <a:spLocks noChangeArrowheads="1"/>
          </p:cNvSpPr>
          <p:nvPr/>
        </p:nvSpPr>
        <p:spPr bwMode="auto">
          <a:xfrm>
            <a:off x="1473200" y="1518920"/>
            <a:ext cx="5283200" cy="86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sz="2513" b="1" dirty="0">
                <a:solidFill>
                  <a:srgbClr val="680025"/>
                </a:solidFill>
                <a:latin typeface="Lucida Sans Unicode" panose="020B0602030504020204" pitchFamily="34" charset="0"/>
              </a:rPr>
              <a:t>An integrated overall low-cost &amp; differentiation strategy</a:t>
            </a:r>
          </a:p>
        </p:txBody>
      </p:sp>
      <p:sp>
        <p:nvSpPr>
          <p:cNvPr id="34822" name="Slide Number Placeholder 3">
            <a:extLst>
              <a:ext uri="{FF2B5EF4-FFF2-40B4-BE49-F238E27FC236}">
                <a16:creationId xmlns:a16="http://schemas.microsoft.com/office/drawing/2014/main" xmlns="" id="{79666A52-AD44-4B4D-A206-A299540B0EAF}"/>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E19E4E31-808B-43AF-9EE0-049AB8AA8D25}" type="slidenum">
              <a:rPr lang="en-US" altLang="he-IL">
                <a:solidFill>
                  <a:srgbClr val="FFFFFF"/>
                </a:solidFill>
                <a:latin typeface="Times New Roman" panose="02020603050405020304" pitchFamily="18" charset="0"/>
                <a:cs typeface="Times New Roman" panose="02020603050405020304" pitchFamily="18" charset="0"/>
              </a:rPr>
              <a:pPr eaLnBrk="1" hangingPunct="1"/>
              <a:t>19</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10527333"/>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A2104FE6-0727-47EC-8F4E-78D260FB8133}"/>
              </a:ext>
            </a:extLst>
          </p:cNvPr>
          <p:cNvSpPr>
            <a:spLocks noGrp="1"/>
          </p:cNvSpPr>
          <p:nvPr>
            <p:ph type="title"/>
          </p:nvPr>
        </p:nvSpPr>
        <p:spPr/>
        <p:txBody>
          <a:bodyPr/>
          <a:lstStyle/>
          <a:p>
            <a:pPr>
              <a:defRPr/>
            </a:pPr>
            <a:endParaRPr lang="en-US"/>
          </a:p>
        </p:txBody>
      </p:sp>
      <p:sp>
        <p:nvSpPr>
          <p:cNvPr id="9221" name="מציין מיקום תוכן 2">
            <a:extLst>
              <a:ext uri="{FF2B5EF4-FFF2-40B4-BE49-F238E27FC236}">
                <a16:creationId xmlns:a16="http://schemas.microsoft.com/office/drawing/2014/main" xmlns="" id="{10296CCE-9833-429B-9D34-78027C2649F2}"/>
              </a:ext>
            </a:extLst>
          </p:cNvPr>
          <p:cNvSpPr>
            <a:spLocks noGrp="1"/>
          </p:cNvSpPr>
          <p:nvPr>
            <p:ph idx="1"/>
          </p:nvPr>
        </p:nvSpPr>
        <p:spPr/>
        <p:txBody>
          <a:bodyPr/>
          <a:lstStyle/>
          <a:p>
            <a:endParaRPr lang="he-IL" altLang="he-IL">
              <a:cs typeface="Arial" panose="020B0604020202020204" pitchFamily="34" charset="0"/>
            </a:endParaRPr>
          </a:p>
        </p:txBody>
      </p:sp>
      <p:pic>
        <p:nvPicPr>
          <p:cNvPr id="9222" name="Picture 2">
            <a:extLst>
              <a:ext uri="{FF2B5EF4-FFF2-40B4-BE49-F238E27FC236}">
                <a16:creationId xmlns:a16="http://schemas.microsoft.com/office/drawing/2014/main" xmlns="" id="{4C3DFA1F-6DF5-4A37-B6A2-81AE792FAB95}"/>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323850"/>
            <a:ext cx="7325833" cy="561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מלבן: פינות מעוגלות 5">
            <a:extLst>
              <a:ext uri="{FF2B5EF4-FFF2-40B4-BE49-F238E27FC236}">
                <a16:creationId xmlns:a16="http://schemas.microsoft.com/office/drawing/2014/main" xmlns="" id="{F47D5CF5-60FE-4421-B0EF-11CF8F226390}"/>
              </a:ext>
            </a:extLst>
          </p:cNvPr>
          <p:cNvSpPr/>
          <p:nvPr/>
        </p:nvSpPr>
        <p:spPr>
          <a:xfrm>
            <a:off x="3466214" y="3274828"/>
            <a:ext cx="818707" cy="20627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של מספר שקופית 2">
            <a:extLst>
              <a:ext uri="{FF2B5EF4-FFF2-40B4-BE49-F238E27FC236}">
                <a16:creationId xmlns:a16="http://schemas.microsoft.com/office/drawing/2014/main" xmlns="" id="{8E7CB67B-2F12-4057-82CB-740859358AF1}"/>
              </a:ext>
            </a:extLst>
          </p:cNvPr>
          <p:cNvSpPr>
            <a:spLocks noGrp="1"/>
          </p:cNvSpPr>
          <p:nvPr>
            <p:ph type="sldNum" sz="quarter" idx="12"/>
          </p:nvPr>
        </p:nvSpPr>
        <p:spPr/>
        <p:txBody>
          <a:bodyPr/>
          <a:lstStyle/>
          <a:p>
            <a:fld id="{C555FA80-D8CC-49AB-88F8-B2D275340DB4}" type="slidenum">
              <a:rPr lang="en-US" altLang="he-IL" smtClean="0"/>
              <a:pPr/>
              <a:t>2</a:t>
            </a:fld>
            <a:endParaRPr lang="en-US" altLang="he-IL"/>
          </a:p>
        </p:txBody>
      </p:sp>
    </p:spTree>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AB93E5-BBA9-4F9C-9D78-8C63C2B7F922}"/>
              </a:ext>
            </a:extLst>
          </p:cNvPr>
          <p:cNvSpPr>
            <a:spLocks noGrp="1"/>
          </p:cNvSpPr>
          <p:nvPr>
            <p:ph type="title"/>
          </p:nvPr>
        </p:nvSpPr>
        <p:spPr/>
        <p:txBody>
          <a:bodyPr>
            <a:normAutofit fontScale="90000"/>
          </a:bodyPr>
          <a:lstStyle/>
          <a:p>
            <a:pPr eaLnBrk="1" hangingPunct="1">
              <a:defRPr/>
            </a:pPr>
            <a:r>
              <a:rPr lang="en-US" dirty="0"/>
              <a:t>Pitfalls of Combination Strategies</a:t>
            </a:r>
          </a:p>
        </p:txBody>
      </p:sp>
      <p:sp>
        <p:nvSpPr>
          <p:cNvPr id="3" name="Content Placeholder 2">
            <a:extLst>
              <a:ext uri="{FF2B5EF4-FFF2-40B4-BE49-F238E27FC236}">
                <a16:creationId xmlns:a16="http://schemas.microsoft.com/office/drawing/2014/main" xmlns="" id="{F6AE54B1-6B6A-4AD8-B8F5-C12E18F2B0AD}"/>
              </a:ext>
            </a:extLst>
          </p:cNvPr>
          <p:cNvSpPr>
            <a:spLocks noGrp="1"/>
          </p:cNvSpPr>
          <p:nvPr>
            <p:ph sz="quarter" idx="1"/>
          </p:nvPr>
        </p:nvSpPr>
        <p:spPr>
          <a:xfrm>
            <a:off x="411163" y="1268413"/>
            <a:ext cx="7066280" cy="3896360"/>
          </a:xfrm>
        </p:spPr>
        <p:txBody>
          <a:bodyPr/>
          <a:lstStyle/>
          <a:p>
            <a:pPr eaLnBrk="1" hangingPunct="1">
              <a:defRPr/>
            </a:pPr>
            <a:r>
              <a:rPr lang="en-US" sz="2340" dirty="0"/>
              <a:t>Firms that fail to attain </a:t>
            </a:r>
            <a:r>
              <a:rPr lang="en-US" sz="2340" b="1" dirty="0"/>
              <a:t>both</a:t>
            </a:r>
            <a:r>
              <a:rPr lang="en-US" sz="2340" b="1" dirty="0">
                <a:solidFill>
                  <a:schemeClr val="accent5"/>
                </a:solidFill>
              </a:rPr>
              <a:t> overall low-cost</a:t>
            </a:r>
            <a:r>
              <a:rPr lang="en-US" sz="2340" dirty="0"/>
              <a:t> &amp; </a:t>
            </a:r>
            <a:r>
              <a:rPr lang="en-US" sz="2340" b="1" dirty="0">
                <a:solidFill>
                  <a:schemeClr val="accent5"/>
                </a:solidFill>
              </a:rPr>
              <a:t>differentiation</a:t>
            </a:r>
            <a:r>
              <a:rPr lang="en-US" sz="2340" dirty="0"/>
              <a:t> strategies may end up with neither and become “stuck in the middle”</a:t>
            </a:r>
          </a:p>
          <a:p>
            <a:pPr eaLnBrk="1" hangingPunct="1">
              <a:defRPr/>
            </a:pPr>
            <a:r>
              <a:rPr lang="en-US" sz="2340" dirty="0"/>
              <a:t>Firms can also underestimate the challenges &amp; expenses associated with coordinating value-creating activities in the extended </a:t>
            </a:r>
            <a:r>
              <a:rPr lang="en-US" sz="2340" b="1" dirty="0">
                <a:solidFill>
                  <a:schemeClr val="accent5"/>
                </a:solidFill>
              </a:rPr>
              <a:t>value chain</a:t>
            </a:r>
          </a:p>
          <a:p>
            <a:pPr eaLnBrk="1" hangingPunct="1">
              <a:defRPr/>
            </a:pPr>
            <a:r>
              <a:rPr lang="en-US" sz="2340" dirty="0"/>
              <a:t>Firms can also miscalculate sources of revenue and </a:t>
            </a:r>
            <a:r>
              <a:rPr lang="en-US" sz="2340" b="1" dirty="0">
                <a:solidFill>
                  <a:schemeClr val="accent5"/>
                </a:solidFill>
              </a:rPr>
              <a:t>profit pools </a:t>
            </a:r>
            <a:r>
              <a:rPr lang="en-US" sz="2340" dirty="0"/>
              <a:t>in the firm’s industry</a:t>
            </a:r>
          </a:p>
        </p:txBody>
      </p:sp>
      <p:sp>
        <p:nvSpPr>
          <p:cNvPr id="35844" name="Slide Number Placeholder 3">
            <a:extLst>
              <a:ext uri="{FF2B5EF4-FFF2-40B4-BE49-F238E27FC236}">
                <a16:creationId xmlns:a16="http://schemas.microsoft.com/office/drawing/2014/main" xmlns="" id="{5D0CA04F-DA89-4BD5-8C0B-6B5DAFED229F}"/>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549E443F-6F83-4926-BC85-0CF11ABC44C1}" type="slidenum">
              <a:rPr lang="en-US" altLang="he-IL">
                <a:solidFill>
                  <a:srgbClr val="FFFFFF"/>
                </a:solidFill>
                <a:latin typeface="Times New Roman" panose="02020603050405020304" pitchFamily="18" charset="0"/>
                <a:cs typeface="Times New Roman" panose="02020603050405020304" pitchFamily="18" charset="0"/>
              </a:rPr>
              <a:pPr eaLnBrk="1" hangingPunct="1"/>
              <a:t>20</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93632652"/>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C78ADC5E-445F-461F-91C8-71C25CF817B4}"/>
              </a:ext>
            </a:extLst>
          </p:cNvPr>
          <p:cNvSpPr>
            <a:spLocks noGrp="1"/>
          </p:cNvSpPr>
          <p:nvPr>
            <p:ph type="title"/>
          </p:nvPr>
        </p:nvSpPr>
        <p:spPr/>
        <p:txBody>
          <a:bodyPr>
            <a:normAutofit fontScale="90000"/>
          </a:bodyPr>
          <a:lstStyle/>
          <a:p>
            <a:pPr algn="ctr">
              <a:defRPr/>
            </a:pPr>
            <a:r>
              <a:rPr lang="en-US" dirty="0"/>
              <a:t>supporting strategy</a:t>
            </a:r>
            <a:br>
              <a:rPr lang="en-US" dirty="0"/>
            </a:br>
            <a:r>
              <a:rPr lang="en-US" dirty="0"/>
              <a:t>innovation</a:t>
            </a:r>
          </a:p>
        </p:txBody>
      </p:sp>
      <p:sp>
        <p:nvSpPr>
          <p:cNvPr id="3" name="מציין מיקום של מספר שקופית 2">
            <a:extLst>
              <a:ext uri="{FF2B5EF4-FFF2-40B4-BE49-F238E27FC236}">
                <a16:creationId xmlns:a16="http://schemas.microsoft.com/office/drawing/2014/main" xmlns="" id="{DF81D600-C035-466A-94AC-1BB6031ED572}"/>
              </a:ext>
            </a:extLst>
          </p:cNvPr>
          <p:cNvSpPr>
            <a:spLocks noGrp="1"/>
          </p:cNvSpPr>
          <p:nvPr>
            <p:ph type="sldNum" sz="quarter" idx="12"/>
          </p:nvPr>
        </p:nvSpPr>
        <p:spPr/>
        <p:txBody>
          <a:bodyPr/>
          <a:lstStyle/>
          <a:p>
            <a:fld id="{C555FA80-D8CC-49AB-88F8-B2D275340DB4}" type="slidenum">
              <a:rPr lang="en-US" altLang="he-IL" smtClean="0"/>
              <a:pPr/>
              <a:t>21</a:t>
            </a:fld>
            <a:endParaRPr lang="en-US" altLang="he-IL"/>
          </a:p>
        </p:txBody>
      </p:sp>
      <p:pic>
        <p:nvPicPr>
          <p:cNvPr id="6" name="Picture 2" descr="×ª××¦××ª ×ª××× × ×¢×××¨ âªcompetitive strategiesâ¬â">
            <a:extLst>
              <a:ext uri="{FF2B5EF4-FFF2-40B4-BE49-F238E27FC236}">
                <a16:creationId xmlns:a16="http://schemas.microsoft.com/office/drawing/2014/main" xmlns="" id="{52AC460B-B00C-46BD-AFB4-79E86BD779E1}"/>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0821" t="9661" r="7871"/>
          <a:stretch/>
        </p:blipFill>
        <p:spPr bwMode="auto">
          <a:xfrm>
            <a:off x="176450" y="1623643"/>
            <a:ext cx="3661903" cy="30515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אליפסה 6">
            <a:extLst>
              <a:ext uri="{FF2B5EF4-FFF2-40B4-BE49-F238E27FC236}">
                <a16:creationId xmlns:a16="http://schemas.microsoft.com/office/drawing/2014/main" xmlns="" id="{3C3C5816-7D9B-4D16-83C9-8A0933B9B2F9}"/>
              </a:ext>
            </a:extLst>
          </p:cNvPr>
          <p:cNvSpPr/>
          <p:nvPr/>
        </p:nvSpPr>
        <p:spPr>
          <a:xfrm>
            <a:off x="43062" y="2578395"/>
            <a:ext cx="1031358" cy="3934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xmlns="" val="3943498368"/>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C78ADC5E-445F-461F-91C8-71C25CF817B4}"/>
              </a:ext>
            </a:extLst>
          </p:cNvPr>
          <p:cNvSpPr>
            <a:spLocks noGrp="1"/>
          </p:cNvSpPr>
          <p:nvPr>
            <p:ph type="title"/>
          </p:nvPr>
        </p:nvSpPr>
        <p:spPr/>
        <p:txBody>
          <a:bodyPr>
            <a:normAutofit fontScale="90000"/>
          </a:bodyPr>
          <a:lstStyle/>
          <a:p>
            <a:pPr algn="ctr">
              <a:defRPr/>
            </a:pPr>
            <a:r>
              <a:rPr lang="en-US" dirty="0"/>
              <a:t>supporting strategy</a:t>
            </a:r>
            <a:br>
              <a:rPr lang="en-US" dirty="0"/>
            </a:br>
            <a:r>
              <a:rPr lang="en-US" dirty="0"/>
              <a:t>Growth</a:t>
            </a:r>
          </a:p>
        </p:txBody>
      </p:sp>
      <p:pic>
        <p:nvPicPr>
          <p:cNvPr id="22534" name="Picture 2">
            <a:extLst>
              <a:ext uri="{FF2B5EF4-FFF2-40B4-BE49-F238E27FC236}">
                <a16:creationId xmlns:a16="http://schemas.microsoft.com/office/drawing/2014/main" xmlns="" id="{F062CFD0-CA8C-4051-AB44-C176B5D0A52D}"/>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6421" t="33850" r="1007" b="17757"/>
          <a:stretch/>
        </p:blipFill>
        <p:spPr bwMode="auto">
          <a:xfrm>
            <a:off x="3640508" y="1478280"/>
            <a:ext cx="3514672" cy="24231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DF81D600-C035-466A-94AC-1BB6031ED572}"/>
              </a:ext>
            </a:extLst>
          </p:cNvPr>
          <p:cNvSpPr>
            <a:spLocks noGrp="1"/>
          </p:cNvSpPr>
          <p:nvPr>
            <p:ph type="sldNum" sz="quarter" idx="12"/>
          </p:nvPr>
        </p:nvSpPr>
        <p:spPr/>
        <p:txBody>
          <a:bodyPr/>
          <a:lstStyle/>
          <a:p>
            <a:fld id="{C555FA80-D8CC-49AB-88F8-B2D275340DB4}" type="slidenum">
              <a:rPr lang="en-US" altLang="he-IL" smtClean="0"/>
              <a:pPr/>
              <a:t>22</a:t>
            </a:fld>
            <a:endParaRPr lang="en-US" altLang="he-IL"/>
          </a:p>
        </p:txBody>
      </p:sp>
      <p:pic>
        <p:nvPicPr>
          <p:cNvPr id="6" name="Picture 2" descr="×ª××¦××ª ×ª××× × ×¢×××¨ âªcompetitive strategiesâ¬â">
            <a:extLst>
              <a:ext uri="{FF2B5EF4-FFF2-40B4-BE49-F238E27FC236}">
                <a16:creationId xmlns:a16="http://schemas.microsoft.com/office/drawing/2014/main" xmlns="" id="{52AC460B-B00C-46BD-AFB4-79E86BD779E1}"/>
              </a:ext>
            </a:extLst>
          </p:cNvPr>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0821" t="9661" r="7871"/>
          <a:stretch/>
        </p:blipFill>
        <p:spPr bwMode="auto">
          <a:xfrm>
            <a:off x="176450" y="1623643"/>
            <a:ext cx="3661903" cy="30515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אליפסה 6">
            <a:extLst>
              <a:ext uri="{FF2B5EF4-FFF2-40B4-BE49-F238E27FC236}">
                <a16:creationId xmlns:a16="http://schemas.microsoft.com/office/drawing/2014/main" xmlns="" id="{3C3C5816-7D9B-4D16-83C9-8A0933B9B2F9}"/>
              </a:ext>
            </a:extLst>
          </p:cNvPr>
          <p:cNvSpPr/>
          <p:nvPr/>
        </p:nvSpPr>
        <p:spPr>
          <a:xfrm>
            <a:off x="43062" y="2952712"/>
            <a:ext cx="1031358" cy="3934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3CC8A13E-D5E1-483F-BA91-9FF977E14214}"/>
              </a:ext>
            </a:extLst>
          </p:cNvPr>
          <p:cNvSpPr>
            <a:spLocks noGrp="1"/>
          </p:cNvSpPr>
          <p:nvPr>
            <p:ph type="title"/>
          </p:nvPr>
        </p:nvSpPr>
        <p:spPr/>
        <p:txBody>
          <a:bodyPr>
            <a:normAutofit fontScale="90000"/>
          </a:bodyPr>
          <a:lstStyle/>
          <a:p>
            <a:pPr algn="ctr">
              <a:defRPr/>
            </a:pPr>
            <a:r>
              <a:rPr lang="en-US" dirty="0"/>
              <a:t>supporting strategy - Growth</a:t>
            </a:r>
            <a:br>
              <a:rPr lang="en-US" dirty="0"/>
            </a:br>
            <a:r>
              <a:rPr lang="en-US" sz="2200" dirty="0"/>
              <a:t>Newell Rubbermaid case study</a:t>
            </a:r>
            <a:endParaRPr lang="en-US" dirty="0"/>
          </a:p>
        </p:txBody>
      </p:sp>
      <p:pic>
        <p:nvPicPr>
          <p:cNvPr id="23558" name="Picture 2">
            <a:extLst>
              <a:ext uri="{FF2B5EF4-FFF2-40B4-BE49-F238E27FC236}">
                <a16:creationId xmlns:a16="http://schemas.microsoft.com/office/drawing/2014/main" xmlns="" id="{F0DCF9C7-FCB5-4EDF-AE8B-1CF52854D1C9}"/>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18029" r="34" b="3496"/>
          <a:stretch/>
        </p:blipFill>
        <p:spPr bwMode="auto">
          <a:xfrm>
            <a:off x="350520" y="1402080"/>
            <a:ext cx="6575743" cy="3373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CB8FB284-37B0-42B3-9541-06ACCCAAE3DC}"/>
              </a:ext>
            </a:extLst>
          </p:cNvPr>
          <p:cNvSpPr>
            <a:spLocks noGrp="1"/>
          </p:cNvSpPr>
          <p:nvPr>
            <p:ph type="sldNum" sz="quarter" idx="12"/>
          </p:nvPr>
        </p:nvSpPr>
        <p:spPr/>
        <p:txBody>
          <a:bodyPr/>
          <a:lstStyle/>
          <a:p>
            <a:fld id="{C555FA80-D8CC-49AB-88F8-B2D275340DB4}" type="slidenum">
              <a:rPr lang="en-US" altLang="he-IL" smtClean="0"/>
              <a:pPr/>
              <a:t>23</a:t>
            </a:fld>
            <a:endParaRPr lang="en-US" altLang="he-IL"/>
          </a:p>
        </p:txBody>
      </p:sp>
    </p:spTree>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8" name="Picture 4" descr="×ª××¦××ª ×ª××× × ×¢×××¨ âª7 elevenâ¬â">
            <a:extLst>
              <a:ext uri="{FF2B5EF4-FFF2-40B4-BE49-F238E27FC236}">
                <a16:creationId xmlns:a16="http://schemas.microsoft.com/office/drawing/2014/main" xmlns="" id="{26A96E32-96B3-48E8-8C3F-CAABF83EF8AA}"/>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1163" y="4648200"/>
            <a:ext cx="6759419" cy="1295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כותרת 1">
            <a:extLst>
              <a:ext uri="{FF2B5EF4-FFF2-40B4-BE49-F238E27FC236}">
                <a16:creationId xmlns:a16="http://schemas.microsoft.com/office/drawing/2014/main" xmlns="" id="{3CC8A13E-D5E1-483F-BA91-9FF977E14214}"/>
              </a:ext>
            </a:extLst>
          </p:cNvPr>
          <p:cNvSpPr>
            <a:spLocks noGrp="1"/>
          </p:cNvSpPr>
          <p:nvPr>
            <p:ph type="title"/>
          </p:nvPr>
        </p:nvSpPr>
        <p:spPr/>
        <p:txBody>
          <a:bodyPr>
            <a:normAutofit fontScale="90000"/>
          </a:bodyPr>
          <a:lstStyle/>
          <a:p>
            <a:pPr algn="ctr">
              <a:defRPr/>
            </a:pPr>
            <a:r>
              <a:rPr lang="en-US" dirty="0"/>
              <a:t>supporting strategy - Growth</a:t>
            </a:r>
            <a:br>
              <a:rPr lang="en-US" dirty="0"/>
            </a:br>
            <a:r>
              <a:rPr lang="en-US" sz="2200" dirty="0"/>
              <a:t>7 eleven case study</a:t>
            </a:r>
            <a:endParaRPr lang="en-US" dirty="0"/>
          </a:p>
        </p:txBody>
      </p:sp>
      <p:sp>
        <p:nvSpPr>
          <p:cNvPr id="3" name="מציין מיקום של מספר שקופית 2">
            <a:extLst>
              <a:ext uri="{FF2B5EF4-FFF2-40B4-BE49-F238E27FC236}">
                <a16:creationId xmlns:a16="http://schemas.microsoft.com/office/drawing/2014/main" xmlns="" id="{CB8FB284-37B0-42B3-9541-06ACCCAAE3DC}"/>
              </a:ext>
            </a:extLst>
          </p:cNvPr>
          <p:cNvSpPr>
            <a:spLocks noGrp="1"/>
          </p:cNvSpPr>
          <p:nvPr>
            <p:ph type="sldNum" sz="quarter" idx="12"/>
          </p:nvPr>
        </p:nvSpPr>
        <p:spPr/>
        <p:txBody>
          <a:bodyPr/>
          <a:lstStyle/>
          <a:p>
            <a:fld id="{C555FA80-D8CC-49AB-88F8-B2D275340DB4}" type="slidenum">
              <a:rPr lang="en-US" altLang="he-IL" smtClean="0"/>
              <a:pPr/>
              <a:t>24</a:t>
            </a:fld>
            <a:endParaRPr lang="en-US" altLang="he-IL"/>
          </a:p>
        </p:txBody>
      </p:sp>
      <p:pic>
        <p:nvPicPr>
          <p:cNvPr id="4" name="תמונה 3">
            <a:extLst>
              <a:ext uri="{FF2B5EF4-FFF2-40B4-BE49-F238E27FC236}">
                <a16:creationId xmlns:a16="http://schemas.microsoft.com/office/drawing/2014/main" xmlns="" id="{8BDA3249-6C7D-44DE-B253-B0484DB1E2D0}"/>
              </a:ext>
            </a:extLst>
          </p:cNvPr>
          <p:cNvPicPr>
            <a:picLocks noChangeAspect="1"/>
          </p:cNvPicPr>
          <p:nvPr/>
        </p:nvPicPr>
        <p:blipFill rotWithShape="1">
          <a:blip r:embed="rId4" cstate="print"/>
          <a:srcRect l="2315" t="11762" r="27199" b="10048"/>
          <a:stretch/>
        </p:blipFill>
        <p:spPr>
          <a:xfrm>
            <a:off x="334963" y="1312863"/>
            <a:ext cx="5827711" cy="3470362"/>
          </a:xfrm>
          <a:prstGeom prst="rect">
            <a:avLst/>
          </a:prstGeom>
        </p:spPr>
      </p:pic>
      <p:pic>
        <p:nvPicPr>
          <p:cNvPr id="113666" name="Picture 2" descr="×ª××¦××ª ×ª××× × ×¢×××¨ âª7 elevenâ¬â">
            <a:extLst>
              <a:ext uri="{FF2B5EF4-FFF2-40B4-BE49-F238E27FC236}">
                <a16:creationId xmlns:a16="http://schemas.microsoft.com/office/drawing/2014/main" xmlns="" id="{3B126278-8A08-4F4D-B4DC-DFC21F2AE910}"/>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864225" y="1419225"/>
            <a:ext cx="1306357" cy="12684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16523509"/>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011EF5BA-885F-4B14-8E27-8EC7C887C218}"/>
              </a:ext>
            </a:extLst>
          </p:cNvPr>
          <p:cNvSpPr>
            <a:spLocks noGrp="1"/>
          </p:cNvSpPr>
          <p:nvPr>
            <p:ph type="title"/>
          </p:nvPr>
        </p:nvSpPr>
        <p:spPr/>
        <p:txBody>
          <a:bodyPr>
            <a:normAutofit fontScale="90000"/>
          </a:bodyPr>
          <a:lstStyle/>
          <a:p>
            <a:pPr>
              <a:defRPr/>
            </a:pPr>
            <a:r>
              <a:rPr lang="en-US" dirty="0"/>
              <a:t>supporting strategy-alliances</a:t>
            </a:r>
          </a:p>
        </p:txBody>
      </p:sp>
      <p:pic>
        <p:nvPicPr>
          <p:cNvPr id="24582" name="Picture 2">
            <a:extLst>
              <a:ext uri="{FF2B5EF4-FFF2-40B4-BE49-F238E27FC236}">
                <a16:creationId xmlns:a16="http://schemas.microsoft.com/office/drawing/2014/main" xmlns="" id="{F59A5AE5-2FDB-406B-BD47-7AF07637736C}"/>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0816" t="33924" r="1022" b="25204"/>
          <a:stretch/>
        </p:blipFill>
        <p:spPr bwMode="auto">
          <a:xfrm>
            <a:off x="3609974" y="1628775"/>
            <a:ext cx="3476625" cy="2209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49B46AD6-75F3-4623-B19F-7C55BAE35270}"/>
              </a:ext>
            </a:extLst>
          </p:cNvPr>
          <p:cNvSpPr>
            <a:spLocks noGrp="1"/>
          </p:cNvSpPr>
          <p:nvPr>
            <p:ph type="sldNum" sz="quarter" idx="12"/>
          </p:nvPr>
        </p:nvSpPr>
        <p:spPr/>
        <p:txBody>
          <a:bodyPr/>
          <a:lstStyle/>
          <a:p>
            <a:fld id="{C555FA80-D8CC-49AB-88F8-B2D275340DB4}" type="slidenum">
              <a:rPr lang="en-US" altLang="he-IL" smtClean="0"/>
              <a:pPr/>
              <a:t>25</a:t>
            </a:fld>
            <a:endParaRPr lang="en-US" altLang="he-IL"/>
          </a:p>
        </p:txBody>
      </p:sp>
      <p:pic>
        <p:nvPicPr>
          <p:cNvPr id="6" name="Picture 2" descr="×ª××¦××ª ×ª××× × ×¢×××¨ âªcompetitive strategiesâ¬â">
            <a:extLst>
              <a:ext uri="{FF2B5EF4-FFF2-40B4-BE49-F238E27FC236}">
                <a16:creationId xmlns:a16="http://schemas.microsoft.com/office/drawing/2014/main" xmlns="" id="{86EAD64C-77CB-4D65-B789-A2FD0220C1E7}"/>
              </a:ext>
            </a:extLst>
          </p:cNvPr>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0821" t="9661" r="7871"/>
          <a:stretch/>
        </p:blipFill>
        <p:spPr bwMode="auto">
          <a:xfrm>
            <a:off x="176450" y="1623643"/>
            <a:ext cx="3661903" cy="30515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אליפסה 6">
            <a:extLst>
              <a:ext uri="{FF2B5EF4-FFF2-40B4-BE49-F238E27FC236}">
                <a16:creationId xmlns:a16="http://schemas.microsoft.com/office/drawing/2014/main" xmlns="" id="{6476A4A1-CD49-4B96-BC7F-A1F4A24F4D65}"/>
              </a:ext>
            </a:extLst>
          </p:cNvPr>
          <p:cNvSpPr/>
          <p:nvPr/>
        </p:nvSpPr>
        <p:spPr>
          <a:xfrm>
            <a:off x="46895" y="3286087"/>
            <a:ext cx="1031358" cy="3934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a:extLst>
              <a:ext uri="{FF2B5EF4-FFF2-40B4-BE49-F238E27FC236}">
                <a16:creationId xmlns:a16="http://schemas.microsoft.com/office/drawing/2014/main" xmlns="" id="{8765DE7C-A96D-49E0-964A-0209305B958F}"/>
              </a:ext>
            </a:extLst>
          </p:cNvPr>
          <p:cNvSpPr>
            <a:spLocks noGrp="1"/>
          </p:cNvSpPr>
          <p:nvPr>
            <p:ph type="sldNum" sz="quarter" idx="12"/>
          </p:nvPr>
        </p:nvSpPr>
        <p:spPr/>
        <p:txBody>
          <a:bodyPr/>
          <a:lstStyle/>
          <a:p>
            <a:fld id="{C555FA80-D8CC-49AB-88F8-B2D275340DB4}" type="slidenum">
              <a:rPr lang="en-US" altLang="he-IL" smtClean="0"/>
              <a:pPr/>
              <a:t>26</a:t>
            </a:fld>
            <a:endParaRPr lang="en-US" altLang="he-IL"/>
          </a:p>
        </p:txBody>
      </p:sp>
      <p:pic>
        <p:nvPicPr>
          <p:cNvPr id="25610" name="Picture 10" descr="Infographic traveller Frustrations and Expectations">
            <a:extLst>
              <a:ext uri="{FF2B5EF4-FFF2-40B4-BE49-F238E27FC236}">
                <a16:creationId xmlns:a16="http://schemas.microsoft.com/office/drawing/2014/main" xmlns="" id="{D0B177D2-8903-4E08-B525-FFA47C8E0DE7}"/>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 y="1278730"/>
            <a:ext cx="7048500" cy="4664869"/>
          </a:xfrm>
          <a:prstGeom prst="rect">
            <a:avLst/>
          </a:prstGeom>
          <a:noFill/>
          <a:extLst>
            <a:ext uri="{909E8E84-426E-40DD-AFC4-6F175D3DCCD1}">
              <a14:hiddenFill xmlns:a14="http://schemas.microsoft.com/office/drawing/2010/main" xmlns="">
                <a:solidFill>
                  <a:srgbClr val="FFFFFF"/>
                </a:solidFill>
              </a14:hiddenFill>
            </a:ext>
          </a:extLst>
        </p:spPr>
      </p:pic>
      <p:sp>
        <p:nvSpPr>
          <p:cNvPr id="8" name="כותרת 1">
            <a:extLst>
              <a:ext uri="{FF2B5EF4-FFF2-40B4-BE49-F238E27FC236}">
                <a16:creationId xmlns:a16="http://schemas.microsoft.com/office/drawing/2014/main" xmlns="" id="{09EB30D7-3636-4F86-9C63-E6213437CBC3}"/>
              </a:ext>
            </a:extLst>
          </p:cNvPr>
          <p:cNvSpPr>
            <a:spLocks noGrp="1"/>
          </p:cNvSpPr>
          <p:nvPr>
            <p:ph type="title"/>
          </p:nvPr>
        </p:nvSpPr>
        <p:spPr/>
        <p:txBody>
          <a:bodyPr>
            <a:normAutofit fontScale="90000"/>
          </a:bodyPr>
          <a:lstStyle/>
          <a:p>
            <a:pPr algn="ctr">
              <a:defRPr/>
            </a:pPr>
            <a:r>
              <a:rPr lang="en-US" dirty="0"/>
              <a:t>supporting strategy-alliances</a:t>
            </a:r>
            <a:br>
              <a:rPr lang="en-US" dirty="0"/>
            </a:br>
            <a:r>
              <a:rPr lang="en-US" sz="2700" dirty="0"/>
              <a:t>Amadeus case study</a:t>
            </a:r>
            <a:endParaRPr lang="en-US" dirty="0"/>
          </a:p>
        </p:txBody>
      </p:sp>
    </p:spTree>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a:extLst>
              <a:ext uri="{FF2B5EF4-FFF2-40B4-BE49-F238E27FC236}">
                <a16:creationId xmlns:a16="http://schemas.microsoft.com/office/drawing/2014/main" xmlns="" id="{8765DE7C-A96D-49E0-964A-0209305B958F}"/>
              </a:ext>
            </a:extLst>
          </p:cNvPr>
          <p:cNvSpPr>
            <a:spLocks noGrp="1"/>
          </p:cNvSpPr>
          <p:nvPr>
            <p:ph type="sldNum" sz="quarter" idx="12"/>
          </p:nvPr>
        </p:nvSpPr>
        <p:spPr/>
        <p:txBody>
          <a:bodyPr/>
          <a:lstStyle/>
          <a:p>
            <a:fld id="{C555FA80-D8CC-49AB-88F8-B2D275340DB4}" type="slidenum">
              <a:rPr lang="en-US" altLang="he-IL" smtClean="0"/>
              <a:pPr/>
              <a:t>27</a:t>
            </a:fld>
            <a:endParaRPr lang="en-US" altLang="he-IL"/>
          </a:p>
        </p:txBody>
      </p:sp>
      <p:sp>
        <p:nvSpPr>
          <p:cNvPr id="8" name="כותרת 1">
            <a:extLst>
              <a:ext uri="{FF2B5EF4-FFF2-40B4-BE49-F238E27FC236}">
                <a16:creationId xmlns:a16="http://schemas.microsoft.com/office/drawing/2014/main" xmlns="" id="{09EB30D7-3636-4F86-9C63-E6213437CBC3}"/>
              </a:ext>
            </a:extLst>
          </p:cNvPr>
          <p:cNvSpPr>
            <a:spLocks noGrp="1"/>
          </p:cNvSpPr>
          <p:nvPr>
            <p:ph type="title"/>
          </p:nvPr>
        </p:nvSpPr>
        <p:spPr/>
        <p:txBody>
          <a:bodyPr>
            <a:normAutofit fontScale="90000"/>
          </a:bodyPr>
          <a:lstStyle/>
          <a:p>
            <a:pPr algn="ctr">
              <a:defRPr/>
            </a:pPr>
            <a:r>
              <a:rPr lang="en-US" dirty="0"/>
              <a:t>supporting strategy-alliances</a:t>
            </a:r>
            <a:br>
              <a:rPr lang="en-US" dirty="0"/>
            </a:br>
            <a:r>
              <a:rPr lang="en-US" sz="2700" dirty="0"/>
              <a:t>Amadeus case study</a:t>
            </a:r>
            <a:endParaRPr lang="en-US" dirty="0"/>
          </a:p>
        </p:txBody>
      </p:sp>
      <p:pic>
        <p:nvPicPr>
          <p:cNvPr id="5" name="תמונה 4">
            <a:extLst>
              <a:ext uri="{FF2B5EF4-FFF2-40B4-BE49-F238E27FC236}">
                <a16:creationId xmlns:a16="http://schemas.microsoft.com/office/drawing/2014/main" xmlns="" id="{4C27B29F-6680-421F-A504-BFF0092DF4CE}"/>
              </a:ext>
            </a:extLst>
          </p:cNvPr>
          <p:cNvPicPr>
            <a:picLocks noChangeAspect="1"/>
          </p:cNvPicPr>
          <p:nvPr/>
        </p:nvPicPr>
        <p:blipFill rotWithShape="1">
          <a:blip r:embed="rId3" cstate="print"/>
          <a:srcRect l="2432" t="9053" r="48032" b="19959"/>
          <a:stretch/>
        </p:blipFill>
        <p:spPr>
          <a:xfrm>
            <a:off x="411163" y="1400175"/>
            <a:ext cx="5199271" cy="4191000"/>
          </a:xfrm>
          <a:prstGeom prst="rect">
            <a:avLst/>
          </a:prstGeom>
        </p:spPr>
      </p:pic>
      <p:sp>
        <p:nvSpPr>
          <p:cNvPr id="6" name="מלבן: פינות מעוגלות 5">
            <a:extLst>
              <a:ext uri="{FF2B5EF4-FFF2-40B4-BE49-F238E27FC236}">
                <a16:creationId xmlns:a16="http://schemas.microsoft.com/office/drawing/2014/main" xmlns="" id="{AA6B4BA3-546E-4603-8203-44CE3DC3B521}"/>
              </a:ext>
            </a:extLst>
          </p:cNvPr>
          <p:cNvSpPr/>
          <p:nvPr/>
        </p:nvSpPr>
        <p:spPr>
          <a:xfrm>
            <a:off x="321944" y="4315140"/>
            <a:ext cx="5774056" cy="13506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xmlns="" val="543724214"/>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annibal_Cannibal_iPad">
            <a:hlinkClick r:id="rId3"/>
            <a:extLst>
              <a:ext uri="{FF2B5EF4-FFF2-40B4-BE49-F238E27FC236}">
                <a16:creationId xmlns:a16="http://schemas.microsoft.com/office/drawing/2014/main" xmlns="" id="{6128A989-2AF4-4B85-969C-A552D1C67F56}"/>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98613" y="1139825"/>
            <a:ext cx="4257675" cy="435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7" name="TextBox 1">
            <a:extLst>
              <a:ext uri="{FF2B5EF4-FFF2-40B4-BE49-F238E27FC236}">
                <a16:creationId xmlns:a16="http://schemas.microsoft.com/office/drawing/2014/main" xmlns="" id="{0F59310A-13F1-4017-86DE-3251F7358EC9}"/>
              </a:ext>
            </a:extLst>
          </p:cNvPr>
          <p:cNvSpPr txBox="1">
            <a:spLocks noChangeArrowheads="1"/>
          </p:cNvSpPr>
          <p:nvPr/>
        </p:nvSpPr>
        <p:spPr bwMode="auto">
          <a:xfrm>
            <a:off x="109538" y="0"/>
            <a:ext cx="6967537" cy="106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031" tIns="34016" rIns="68031" bIns="34016">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eaLnBrk="1" hangingPunct="1"/>
            <a:r>
              <a:rPr lang="en-US" altLang="he-IL" sz="6500"/>
              <a:t>Distruption</a:t>
            </a:r>
            <a:endParaRPr lang="he-IL" altLang="he-IL" sz="6500"/>
          </a:p>
        </p:txBody>
      </p:sp>
      <p:sp>
        <p:nvSpPr>
          <p:cNvPr id="2" name="מציין מיקום של מספר שקופית 1">
            <a:extLst>
              <a:ext uri="{FF2B5EF4-FFF2-40B4-BE49-F238E27FC236}">
                <a16:creationId xmlns:a16="http://schemas.microsoft.com/office/drawing/2014/main" xmlns="" id="{9ECD8884-9C3B-4B9D-9403-04D631061B09}"/>
              </a:ext>
            </a:extLst>
          </p:cNvPr>
          <p:cNvSpPr>
            <a:spLocks noGrp="1"/>
          </p:cNvSpPr>
          <p:nvPr>
            <p:ph type="sldNum" sz="quarter" idx="12"/>
          </p:nvPr>
        </p:nvSpPr>
        <p:spPr/>
        <p:txBody>
          <a:bodyPr/>
          <a:lstStyle/>
          <a:p>
            <a:fld id="{2D49057D-B736-4A6D-B2DE-5377B3E20191}" type="slidenum">
              <a:rPr lang="en-US" altLang="he-IL" smtClean="0"/>
              <a:pPr/>
              <a:t>28</a:t>
            </a:fld>
            <a:endParaRPr lang="en-US" altLang="he-IL"/>
          </a:p>
        </p:txBody>
      </p:sp>
    </p:spTree>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F56E6457-B5F6-41F1-8E00-813133809CCD}"/>
              </a:ext>
            </a:extLst>
          </p:cNvPr>
          <p:cNvSpPr>
            <a:spLocks noGrp="1"/>
          </p:cNvSpPr>
          <p:nvPr>
            <p:ph type="title"/>
          </p:nvPr>
        </p:nvSpPr>
        <p:spPr/>
        <p:txBody>
          <a:bodyPr/>
          <a:lstStyle/>
          <a:p>
            <a:pPr algn="ctr">
              <a:defRPr/>
            </a:pPr>
            <a:r>
              <a:rPr lang="en-US" dirty="0" err="1"/>
              <a:t>distruption</a:t>
            </a:r>
            <a:endParaRPr lang="en-US" dirty="0"/>
          </a:p>
        </p:txBody>
      </p:sp>
      <p:pic>
        <p:nvPicPr>
          <p:cNvPr id="27653" name="תמונה 4" descr="Red-Ocean-vs-Blue-Ocean-Strategy.png">
            <a:extLst>
              <a:ext uri="{FF2B5EF4-FFF2-40B4-BE49-F238E27FC236}">
                <a16:creationId xmlns:a16="http://schemas.microsoft.com/office/drawing/2014/main" xmlns="" id="{70DD38B3-BFD0-4803-B7F8-F0F0CB45E24F}"/>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0025" y="1517650"/>
            <a:ext cx="7115175" cy="342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6070FC33-C334-47AA-98F2-83CFA0D43C16}"/>
              </a:ext>
            </a:extLst>
          </p:cNvPr>
          <p:cNvSpPr>
            <a:spLocks noGrp="1"/>
          </p:cNvSpPr>
          <p:nvPr>
            <p:ph type="sldNum" sz="quarter" idx="12"/>
          </p:nvPr>
        </p:nvSpPr>
        <p:spPr/>
        <p:txBody>
          <a:bodyPr/>
          <a:lstStyle/>
          <a:p>
            <a:fld id="{C555FA80-D8CC-49AB-88F8-B2D275340DB4}" type="slidenum">
              <a:rPr lang="en-US" altLang="he-IL" smtClean="0"/>
              <a:pPr/>
              <a:t>29</a:t>
            </a:fld>
            <a:endParaRPr lang="en-US" altLang="he-IL"/>
          </a:p>
        </p:txBody>
      </p:sp>
    </p:spTree>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C8FA04BB-E7FD-4B8D-9C57-4639E3B9128D}"/>
              </a:ext>
            </a:extLst>
          </p:cNvPr>
          <p:cNvSpPr>
            <a:spLocks noGrp="1"/>
          </p:cNvSpPr>
          <p:nvPr>
            <p:ph type="title"/>
          </p:nvPr>
        </p:nvSpPr>
        <p:spPr/>
        <p:txBody>
          <a:bodyPr/>
          <a:lstStyle/>
          <a:p>
            <a:pPr>
              <a:defRPr/>
            </a:pPr>
            <a:r>
              <a:rPr lang="en-US" dirty="0"/>
              <a:t>PORTER’S GENERIC STRATEGIES</a:t>
            </a:r>
          </a:p>
        </p:txBody>
      </p:sp>
      <p:pic>
        <p:nvPicPr>
          <p:cNvPr id="16395" name="Picture 11" descr="×ª××¦××ª ×ª××× × ×¢×××¨ âªporter's generic strategiesâ¬â">
            <a:extLst>
              <a:ext uri="{FF2B5EF4-FFF2-40B4-BE49-F238E27FC236}">
                <a16:creationId xmlns:a16="http://schemas.microsoft.com/office/drawing/2014/main" xmlns="" id="{99FEEB9B-2DB2-43C6-AA74-9FB5AF1D18A0}"/>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82232" y="1268413"/>
            <a:ext cx="6172961" cy="4603897"/>
          </a:xfrm>
          <a:prstGeom prst="rect">
            <a:avLst/>
          </a:prstGeom>
          <a:noFill/>
          <a:extLst>
            <a:ext uri="{909E8E84-426E-40DD-AFC4-6F175D3DCCD1}">
              <a14:hiddenFill xmlns:a14="http://schemas.microsoft.com/office/drawing/2010/main" xmlns="">
                <a:solidFill>
                  <a:srgbClr val="FFFFFF"/>
                </a:solidFill>
              </a14:hiddenFill>
            </a:ext>
          </a:extLst>
        </p:spPr>
      </p:pic>
      <p:sp>
        <p:nvSpPr>
          <p:cNvPr id="3" name="מציין מיקום של מספר שקופית 2">
            <a:extLst>
              <a:ext uri="{FF2B5EF4-FFF2-40B4-BE49-F238E27FC236}">
                <a16:creationId xmlns:a16="http://schemas.microsoft.com/office/drawing/2014/main" xmlns="" id="{7F47B2FF-B7BF-4B5E-AEC1-000436E97F3F}"/>
              </a:ext>
            </a:extLst>
          </p:cNvPr>
          <p:cNvSpPr>
            <a:spLocks noGrp="1"/>
          </p:cNvSpPr>
          <p:nvPr>
            <p:ph type="sldNum" sz="quarter" idx="12"/>
          </p:nvPr>
        </p:nvSpPr>
        <p:spPr/>
        <p:txBody>
          <a:bodyPr/>
          <a:lstStyle/>
          <a:p>
            <a:fld id="{C555FA80-D8CC-49AB-88F8-B2D275340DB4}" type="slidenum">
              <a:rPr lang="en-US" altLang="he-IL" smtClean="0"/>
              <a:pPr/>
              <a:t>3</a:t>
            </a:fld>
            <a:endParaRPr lang="en-US" altLang="he-IL"/>
          </a:p>
        </p:txBody>
      </p:sp>
    </p:spTree>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B80A4DBD-69FC-4FBC-824B-90F107A11C29}"/>
              </a:ext>
            </a:extLst>
          </p:cNvPr>
          <p:cNvSpPr>
            <a:spLocks noGrp="1"/>
          </p:cNvSpPr>
          <p:nvPr>
            <p:ph type="title"/>
          </p:nvPr>
        </p:nvSpPr>
        <p:spPr/>
        <p:txBody>
          <a:bodyPr/>
          <a:lstStyle/>
          <a:p>
            <a:pPr>
              <a:defRPr/>
            </a:pPr>
            <a:endParaRPr lang="en-US"/>
          </a:p>
        </p:txBody>
      </p:sp>
      <p:sp>
        <p:nvSpPr>
          <p:cNvPr id="28677" name="מציין מיקום תוכן 2">
            <a:extLst>
              <a:ext uri="{FF2B5EF4-FFF2-40B4-BE49-F238E27FC236}">
                <a16:creationId xmlns:a16="http://schemas.microsoft.com/office/drawing/2014/main" xmlns="" id="{1E610EC1-0B5C-431F-B11C-560F5FC88466}"/>
              </a:ext>
            </a:extLst>
          </p:cNvPr>
          <p:cNvSpPr>
            <a:spLocks noGrp="1"/>
          </p:cNvSpPr>
          <p:nvPr>
            <p:ph idx="1"/>
          </p:nvPr>
        </p:nvSpPr>
        <p:spPr/>
        <p:txBody>
          <a:bodyPr/>
          <a:lstStyle/>
          <a:p>
            <a:endParaRPr lang="he-IL" altLang="he-IL">
              <a:cs typeface="Arial" panose="020B0604020202020204" pitchFamily="34" charset="0"/>
            </a:endParaRPr>
          </a:p>
        </p:txBody>
      </p:sp>
      <p:pic>
        <p:nvPicPr>
          <p:cNvPr id="28678" name="Picture 2">
            <a:extLst>
              <a:ext uri="{FF2B5EF4-FFF2-40B4-BE49-F238E27FC236}">
                <a16:creationId xmlns:a16="http://schemas.microsoft.com/office/drawing/2014/main" xmlns="" id="{905A308E-9A6C-4B1E-9B5C-42214A845B43}"/>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15763"/>
          <a:stretch/>
        </p:blipFill>
        <p:spPr bwMode="auto">
          <a:xfrm>
            <a:off x="0" y="885824"/>
            <a:ext cx="7496175" cy="473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E7FFFA15-4389-4B79-A3F3-C7A7BBA7A7F2}"/>
              </a:ext>
            </a:extLst>
          </p:cNvPr>
          <p:cNvSpPr>
            <a:spLocks noGrp="1"/>
          </p:cNvSpPr>
          <p:nvPr>
            <p:ph type="sldNum" sz="quarter" idx="12"/>
          </p:nvPr>
        </p:nvSpPr>
        <p:spPr/>
        <p:txBody>
          <a:bodyPr/>
          <a:lstStyle/>
          <a:p>
            <a:fld id="{C555FA80-D8CC-49AB-88F8-B2D275340DB4}" type="slidenum">
              <a:rPr lang="en-US" altLang="he-IL" smtClean="0"/>
              <a:pPr/>
              <a:t>30</a:t>
            </a:fld>
            <a:endParaRPr lang="en-US" altLang="he-IL"/>
          </a:p>
        </p:txBody>
      </p:sp>
    </p:spTree>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xmlns="" id="{9AE5B596-8ACC-497A-BD26-2D2950A85D80}"/>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6713" y="161925"/>
            <a:ext cx="7496175" cy="561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מציין מיקום של מספר שקופית 1">
            <a:extLst>
              <a:ext uri="{FF2B5EF4-FFF2-40B4-BE49-F238E27FC236}">
                <a16:creationId xmlns:a16="http://schemas.microsoft.com/office/drawing/2014/main" xmlns="" id="{27F33FF9-513E-45E9-8037-06B5C24BF801}"/>
              </a:ext>
            </a:extLst>
          </p:cNvPr>
          <p:cNvSpPr>
            <a:spLocks noGrp="1"/>
          </p:cNvSpPr>
          <p:nvPr>
            <p:ph type="sldNum" sz="quarter" idx="12"/>
          </p:nvPr>
        </p:nvSpPr>
        <p:spPr/>
        <p:txBody>
          <a:bodyPr/>
          <a:lstStyle/>
          <a:p>
            <a:fld id="{2D49057D-B736-4A6D-B2DE-5377B3E20191}" type="slidenum">
              <a:rPr lang="en-US" altLang="he-IL" smtClean="0"/>
              <a:pPr/>
              <a:t>31</a:t>
            </a:fld>
            <a:endParaRPr lang="en-US" altLang="he-IL"/>
          </a:p>
        </p:txBody>
      </p:sp>
    </p:spTree>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D64A1C49-FA1E-4BA5-BE4B-906A2A72F002}"/>
              </a:ext>
            </a:extLst>
          </p:cNvPr>
          <p:cNvSpPr>
            <a:spLocks noGrp="1"/>
          </p:cNvSpPr>
          <p:nvPr>
            <p:ph type="title"/>
          </p:nvPr>
        </p:nvSpPr>
        <p:spPr/>
        <p:txBody>
          <a:bodyPr>
            <a:normAutofit fontScale="90000"/>
          </a:bodyPr>
          <a:lstStyle/>
          <a:p>
            <a:pPr>
              <a:defRPr/>
            </a:pPr>
            <a:r>
              <a:rPr lang="en-US" dirty="0"/>
              <a:t>Force – substitutes</a:t>
            </a:r>
            <a:br>
              <a:rPr lang="en-US" dirty="0"/>
            </a:br>
            <a:r>
              <a:rPr lang="en-US" dirty="0"/>
              <a:t>Strategy= differentiation</a:t>
            </a:r>
          </a:p>
        </p:txBody>
      </p:sp>
      <p:pic>
        <p:nvPicPr>
          <p:cNvPr id="30723" name="Picture 2">
            <a:extLst>
              <a:ext uri="{FF2B5EF4-FFF2-40B4-BE49-F238E27FC236}">
                <a16:creationId xmlns:a16="http://schemas.microsoft.com/office/drawing/2014/main" xmlns="" id="{4800FF36-0122-4D08-87A5-844D992C8432}"/>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a:xfrm>
            <a:off x="827088" y="1409700"/>
            <a:ext cx="5600700" cy="4198938"/>
          </a:xfrm>
          <a:noFill/>
        </p:spPr>
      </p:pic>
      <p:sp>
        <p:nvSpPr>
          <p:cNvPr id="3" name="מציין מיקום של מספר שקופית 2">
            <a:extLst>
              <a:ext uri="{FF2B5EF4-FFF2-40B4-BE49-F238E27FC236}">
                <a16:creationId xmlns:a16="http://schemas.microsoft.com/office/drawing/2014/main" xmlns="" id="{7B3C3973-EC54-4080-A3D0-3B0A77297E1A}"/>
              </a:ext>
            </a:extLst>
          </p:cNvPr>
          <p:cNvSpPr>
            <a:spLocks noGrp="1"/>
          </p:cNvSpPr>
          <p:nvPr>
            <p:ph type="sldNum" sz="quarter" idx="12"/>
          </p:nvPr>
        </p:nvSpPr>
        <p:spPr/>
        <p:txBody>
          <a:bodyPr/>
          <a:lstStyle/>
          <a:p>
            <a:fld id="{C555FA80-D8CC-49AB-88F8-B2D275340DB4}" type="slidenum">
              <a:rPr lang="en-US" altLang="he-IL" smtClean="0"/>
              <a:pPr/>
              <a:t>32</a:t>
            </a:fld>
            <a:endParaRPr lang="en-US" altLang="he-IL"/>
          </a:p>
        </p:txBody>
      </p:sp>
    </p:spTree>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תוצאת תמונה עבור ‪pepper bank‬‏">
            <a:extLst>
              <a:ext uri="{FF2B5EF4-FFF2-40B4-BE49-F238E27FC236}">
                <a16:creationId xmlns:a16="http://schemas.microsoft.com/office/drawing/2014/main" xmlns="" id="{65DE01E6-6276-42F1-8142-A6B5662D3480}"/>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2341563"/>
            <a:ext cx="5895975" cy="360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7" name="Picture 12" descr="תוצאת תמונה עבור ‪pepper bank‬‏">
            <a:extLst>
              <a:ext uri="{FF2B5EF4-FFF2-40B4-BE49-F238E27FC236}">
                <a16:creationId xmlns:a16="http://schemas.microsoft.com/office/drawing/2014/main" xmlns="" id="{DEF16A51-5D80-4C45-9446-058CB444F29A}"/>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86163" y="1233488"/>
            <a:ext cx="4643437" cy="2611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כותרת 1">
            <a:extLst>
              <a:ext uri="{FF2B5EF4-FFF2-40B4-BE49-F238E27FC236}">
                <a16:creationId xmlns:a16="http://schemas.microsoft.com/office/drawing/2014/main" xmlns="" id="{9223C189-45A3-4393-996B-7BF8A6B9D1C6}"/>
              </a:ext>
            </a:extLst>
          </p:cNvPr>
          <p:cNvSpPr>
            <a:spLocks noGrp="1"/>
          </p:cNvSpPr>
          <p:nvPr>
            <p:ph type="title"/>
          </p:nvPr>
        </p:nvSpPr>
        <p:spPr/>
        <p:txBody>
          <a:bodyPr>
            <a:normAutofit fontScale="90000"/>
          </a:bodyPr>
          <a:lstStyle/>
          <a:p>
            <a:pPr>
              <a:defRPr/>
            </a:pPr>
            <a:r>
              <a:rPr lang="en-US" dirty="0"/>
              <a:t>Force – substitutes</a:t>
            </a:r>
            <a:br>
              <a:rPr lang="en-US" dirty="0"/>
            </a:br>
            <a:r>
              <a:rPr lang="en-US" dirty="0"/>
              <a:t>Strategy= differentiation</a:t>
            </a:r>
          </a:p>
        </p:txBody>
      </p:sp>
      <p:sp>
        <p:nvSpPr>
          <p:cNvPr id="3" name="מציין מיקום של מספר שקופית 2">
            <a:extLst>
              <a:ext uri="{FF2B5EF4-FFF2-40B4-BE49-F238E27FC236}">
                <a16:creationId xmlns:a16="http://schemas.microsoft.com/office/drawing/2014/main" xmlns="" id="{34720FFE-208E-4864-9520-A4E13AB026CF}"/>
              </a:ext>
            </a:extLst>
          </p:cNvPr>
          <p:cNvSpPr>
            <a:spLocks noGrp="1"/>
          </p:cNvSpPr>
          <p:nvPr>
            <p:ph type="sldNum" sz="quarter" idx="12"/>
          </p:nvPr>
        </p:nvSpPr>
        <p:spPr/>
        <p:txBody>
          <a:bodyPr/>
          <a:lstStyle/>
          <a:p>
            <a:fld id="{C555FA80-D8CC-49AB-88F8-B2D275340DB4}" type="slidenum">
              <a:rPr lang="en-US" altLang="he-IL" smtClean="0"/>
              <a:pPr/>
              <a:t>33</a:t>
            </a:fld>
            <a:endParaRPr lang="en-US" altLang="he-IL"/>
          </a:p>
        </p:txBody>
      </p:sp>
    </p:spTree>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BB78F480-E2FC-4368-B180-E8D180008344}"/>
              </a:ext>
            </a:extLst>
          </p:cNvPr>
          <p:cNvSpPr>
            <a:spLocks noGrp="1"/>
          </p:cNvSpPr>
          <p:nvPr>
            <p:ph type="title"/>
          </p:nvPr>
        </p:nvSpPr>
        <p:spPr/>
        <p:txBody>
          <a:bodyPr>
            <a:normAutofit fontScale="90000"/>
          </a:bodyPr>
          <a:lstStyle/>
          <a:p>
            <a:pPr>
              <a:defRPr/>
            </a:pPr>
            <a:r>
              <a:rPr lang="en-US" dirty="0"/>
              <a:t>Force – substitutes</a:t>
            </a:r>
            <a:br>
              <a:rPr lang="en-US" dirty="0"/>
            </a:br>
            <a:r>
              <a:rPr lang="en-US" dirty="0"/>
              <a:t>Strategy= differentiation</a:t>
            </a:r>
          </a:p>
        </p:txBody>
      </p:sp>
      <p:pic>
        <p:nvPicPr>
          <p:cNvPr id="32771" name="Picture 2">
            <a:extLst>
              <a:ext uri="{FF2B5EF4-FFF2-40B4-BE49-F238E27FC236}">
                <a16:creationId xmlns:a16="http://schemas.microsoft.com/office/drawing/2014/main" xmlns="" id="{905B1409-FB3D-4EDA-A0A0-6F95E3B40CB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292225"/>
            <a:ext cx="7496175" cy="561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2962042B-8241-48D7-AF18-4C066D361706}"/>
              </a:ext>
            </a:extLst>
          </p:cNvPr>
          <p:cNvSpPr>
            <a:spLocks noGrp="1"/>
          </p:cNvSpPr>
          <p:nvPr>
            <p:ph type="sldNum" sz="quarter" idx="12"/>
          </p:nvPr>
        </p:nvSpPr>
        <p:spPr/>
        <p:txBody>
          <a:bodyPr/>
          <a:lstStyle/>
          <a:p>
            <a:fld id="{C555FA80-D8CC-49AB-88F8-B2D275340DB4}" type="slidenum">
              <a:rPr lang="en-US" altLang="he-IL" smtClean="0"/>
              <a:pPr/>
              <a:t>34</a:t>
            </a:fld>
            <a:endParaRPr lang="en-US" altLang="he-IL"/>
          </a:p>
        </p:txBody>
      </p:sp>
    </p:spTree>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C5AE26F3-CA8C-4B69-87F9-31B6545ACBEF}"/>
              </a:ext>
            </a:extLst>
          </p:cNvPr>
          <p:cNvSpPr>
            <a:spLocks noGrp="1"/>
          </p:cNvSpPr>
          <p:nvPr>
            <p:ph type="title"/>
          </p:nvPr>
        </p:nvSpPr>
        <p:spPr/>
        <p:txBody>
          <a:bodyPr>
            <a:normAutofit fontScale="90000"/>
          </a:bodyPr>
          <a:lstStyle/>
          <a:p>
            <a:pPr>
              <a:defRPr/>
            </a:pPr>
            <a:r>
              <a:rPr lang="en-US" dirty="0"/>
              <a:t>Force – substitutes</a:t>
            </a:r>
            <a:br>
              <a:rPr lang="en-US" dirty="0"/>
            </a:br>
            <a:r>
              <a:rPr lang="en-US" dirty="0"/>
              <a:t>Strategy= differentiation</a:t>
            </a:r>
          </a:p>
        </p:txBody>
      </p:sp>
      <p:pic>
        <p:nvPicPr>
          <p:cNvPr id="33795" name="Picture 2">
            <a:extLst>
              <a:ext uri="{FF2B5EF4-FFF2-40B4-BE49-F238E27FC236}">
                <a16:creationId xmlns:a16="http://schemas.microsoft.com/office/drawing/2014/main" xmlns="" id="{057747EE-A4A6-431F-9C88-5C1316DA0B4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268413"/>
            <a:ext cx="7496175" cy="561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9122DB4B-45EB-4746-B0A4-07739DB56328}"/>
              </a:ext>
            </a:extLst>
          </p:cNvPr>
          <p:cNvSpPr>
            <a:spLocks noGrp="1"/>
          </p:cNvSpPr>
          <p:nvPr>
            <p:ph type="sldNum" sz="quarter" idx="12"/>
          </p:nvPr>
        </p:nvSpPr>
        <p:spPr/>
        <p:txBody>
          <a:bodyPr/>
          <a:lstStyle/>
          <a:p>
            <a:fld id="{C555FA80-D8CC-49AB-88F8-B2D275340DB4}" type="slidenum">
              <a:rPr lang="en-US" altLang="he-IL" smtClean="0"/>
              <a:pPr/>
              <a:t>35</a:t>
            </a:fld>
            <a:endParaRPr lang="en-US" altLang="he-IL"/>
          </a:p>
        </p:txBody>
      </p:sp>
    </p:spTree>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B969BBD2-40BF-49E2-A141-EC027C436333}"/>
              </a:ext>
            </a:extLst>
          </p:cNvPr>
          <p:cNvSpPr>
            <a:spLocks noGrp="1"/>
          </p:cNvSpPr>
          <p:nvPr>
            <p:ph type="title"/>
          </p:nvPr>
        </p:nvSpPr>
        <p:spPr/>
        <p:txBody>
          <a:bodyPr/>
          <a:lstStyle/>
          <a:p>
            <a:pPr>
              <a:defRPr/>
            </a:pPr>
            <a:endParaRPr lang="en-US"/>
          </a:p>
        </p:txBody>
      </p:sp>
      <p:sp>
        <p:nvSpPr>
          <p:cNvPr id="34821" name="מציין מיקום תוכן 2">
            <a:extLst>
              <a:ext uri="{FF2B5EF4-FFF2-40B4-BE49-F238E27FC236}">
                <a16:creationId xmlns:a16="http://schemas.microsoft.com/office/drawing/2014/main" xmlns="" id="{D86F5828-9C64-4305-A02B-D0620B4D227A}"/>
              </a:ext>
            </a:extLst>
          </p:cNvPr>
          <p:cNvSpPr>
            <a:spLocks noGrp="1"/>
          </p:cNvSpPr>
          <p:nvPr>
            <p:ph idx="1"/>
          </p:nvPr>
        </p:nvSpPr>
        <p:spPr/>
        <p:txBody>
          <a:bodyPr/>
          <a:lstStyle/>
          <a:p>
            <a:endParaRPr lang="he-IL" altLang="he-IL">
              <a:cs typeface="Arial" panose="020B0604020202020204" pitchFamily="34" charset="0"/>
            </a:endParaRPr>
          </a:p>
        </p:txBody>
      </p:sp>
      <p:pic>
        <p:nvPicPr>
          <p:cNvPr id="34822" name="Picture 2">
            <a:extLst>
              <a:ext uri="{FF2B5EF4-FFF2-40B4-BE49-F238E27FC236}">
                <a16:creationId xmlns:a16="http://schemas.microsoft.com/office/drawing/2014/main" xmlns="" id="{21D43482-361D-4EFD-8341-FF01938D108E}"/>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6713" y="161925"/>
            <a:ext cx="7496175" cy="561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מציין מיקום של מספר שקופית 2">
            <a:extLst>
              <a:ext uri="{FF2B5EF4-FFF2-40B4-BE49-F238E27FC236}">
                <a16:creationId xmlns:a16="http://schemas.microsoft.com/office/drawing/2014/main" xmlns="" id="{BB0A9519-D260-46A8-B49E-847ECA71E0B5}"/>
              </a:ext>
            </a:extLst>
          </p:cNvPr>
          <p:cNvSpPr>
            <a:spLocks noGrp="1"/>
          </p:cNvSpPr>
          <p:nvPr>
            <p:ph type="sldNum" sz="quarter" idx="12"/>
          </p:nvPr>
        </p:nvSpPr>
        <p:spPr/>
        <p:txBody>
          <a:bodyPr/>
          <a:lstStyle/>
          <a:p>
            <a:fld id="{C555FA80-D8CC-49AB-88F8-B2D275340DB4}" type="slidenum">
              <a:rPr lang="en-US" altLang="he-IL" smtClean="0"/>
              <a:pPr/>
              <a:t>36</a:t>
            </a:fld>
            <a:endParaRPr lang="en-US" altLang="he-IL"/>
          </a:p>
        </p:txBody>
      </p:sp>
    </p:spTree>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7CB8F0-44CA-46AF-AD6D-911D900D438C}"/>
              </a:ext>
            </a:extLst>
          </p:cNvPr>
          <p:cNvSpPr>
            <a:spLocks noGrp="1"/>
          </p:cNvSpPr>
          <p:nvPr>
            <p:ph type="title"/>
          </p:nvPr>
        </p:nvSpPr>
        <p:spPr>
          <a:xfrm>
            <a:off x="416560" y="132080"/>
            <a:ext cx="7528560" cy="1056640"/>
          </a:xfrm>
        </p:spPr>
        <p:txBody>
          <a:bodyPr>
            <a:normAutofit/>
          </a:bodyPr>
          <a:lstStyle/>
          <a:p>
            <a:pPr eaLnBrk="1" hangingPunct="1">
              <a:defRPr/>
            </a:pPr>
            <a:r>
              <a:rPr lang="en-US" dirty="0"/>
              <a:t>Internet-Enabled Low-Cost Leader Strategies</a:t>
            </a:r>
          </a:p>
        </p:txBody>
      </p:sp>
      <p:sp>
        <p:nvSpPr>
          <p:cNvPr id="37891" name="Content Placeholder 2">
            <a:extLst>
              <a:ext uri="{FF2B5EF4-FFF2-40B4-BE49-F238E27FC236}">
                <a16:creationId xmlns:a16="http://schemas.microsoft.com/office/drawing/2014/main" xmlns="" id="{E4D5F6DA-377A-4219-9F3F-D74FE0213974}"/>
              </a:ext>
            </a:extLst>
          </p:cNvPr>
          <p:cNvSpPr>
            <a:spLocks noGrp="1"/>
          </p:cNvSpPr>
          <p:nvPr>
            <p:ph sz="quarter" idx="1"/>
          </p:nvPr>
        </p:nvSpPr>
        <p:spPr>
          <a:xfrm>
            <a:off x="361405" y="1280160"/>
            <a:ext cx="6910252" cy="4663440"/>
          </a:xfrm>
        </p:spPr>
        <p:txBody>
          <a:bodyPr/>
          <a:lstStyle/>
          <a:p>
            <a:pPr eaLnBrk="1" hangingPunct="1">
              <a:buClr>
                <a:srgbClr val="167B3A"/>
              </a:buClr>
            </a:pPr>
            <a:r>
              <a:rPr lang="en-US" altLang="he-IL" sz="2400" dirty="0"/>
              <a:t>The Internet and </a:t>
            </a:r>
            <a:r>
              <a:rPr lang="en-US" altLang="he-IL" sz="2400" b="1" dirty="0">
                <a:solidFill>
                  <a:srgbClr val="D75B53"/>
                </a:solidFill>
              </a:rPr>
              <a:t>digital technologies </a:t>
            </a:r>
            <a:r>
              <a:rPr lang="en-US" altLang="he-IL" sz="2400" dirty="0"/>
              <a:t>lower </a:t>
            </a:r>
            <a:r>
              <a:rPr lang="en-US" altLang="he-IL" sz="2400" b="1" dirty="0">
                <a:solidFill>
                  <a:srgbClr val="680025"/>
                </a:solidFill>
              </a:rPr>
              <a:t>transaction costs</a:t>
            </a:r>
            <a:r>
              <a:rPr lang="en-US" altLang="he-IL" sz="2400" dirty="0"/>
              <a:t>:</a:t>
            </a:r>
          </a:p>
          <a:p>
            <a:pPr lvl="1" eaLnBrk="1" hangingPunct="1">
              <a:buClr>
                <a:srgbClr val="680025"/>
              </a:buClr>
            </a:pPr>
            <a:r>
              <a:rPr lang="en-US" altLang="he-IL" sz="2400" dirty="0"/>
              <a:t>No in-person sales calls</a:t>
            </a:r>
          </a:p>
          <a:p>
            <a:pPr lvl="1" eaLnBrk="1" hangingPunct="1">
              <a:buClr>
                <a:srgbClr val="680025"/>
              </a:buClr>
            </a:pPr>
            <a:r>
              <a:rPr lang="en-US" altLang="he-IL" sz="2400" dirty="0"/>
              <a:t>Paperless transactions</a:t>
            </a:r>
          </a:p>
          <a:p>
            <a:pPr eaLnBrk="1" hangingPunct="1">
              <a:buClr>
                <a:srgbClr val="167B3A"/>
              </a:buClr>
            </a:pPr>
            <a:endParaRPr lang="en-US" altLang="he-IL" sz="2400" b="1" dirty="0" smtClean="0">
              <a:solidFill>
                <a:srgbClr val="680025"/>
              </a:solidFill>
            </a:endParaRPr>
          </a:p>
          <a:p>
            <a:pPr eaLnBrk="1" hangingPunct="1">
              <a:buClr>
                <a:srgbClr val="167B3A"/>
              </a:buClr>
            </a:pPr>
            <a:r>
              <a:rPr lang="en-US" altLang="he-IL" sz="2400" b="1" dirty="0" smtClean="0">
                <a:solidFill>
                  <a:srgbClr val="680025"/>
                </a:solidFill>
              </a:rPr>
              <a:t>Disintermediation</a:t>
            </a:r>
            <a:r>
              <a:rPr lang="en-US" altLang="he-IL" sz="2400" dirty="0" smtClean="0"/>
              <a:t> </a:t>
            </a:r>
            <a:r>
              <a:rPr lang="en-US" altLang="he-IL" sz="2400" dirty="0"/>
              <a:t>or removing intermediaries also lowers transaction costs</a:t>
            </a:r>
          </a:p>
          <a:p>
            <a:pPr lvl="1" eaLnBrk="1" hangingPunct="1">
              <a:buClr>
                <a:srgbClr val="680025"/>
              </a:buClr>
            </a:pPr>
            <a:r>
              <a:rPr lang="en-US" altLang="he-IL" sz="2400" dirty="0"/>
              <a:t>Reduced search costs</a:t>
            </a:r>
          </a:p>
          <a:p>
            <a:pPr lvl="1" eaLnBrk="1" hangingPunct="1">
              <a:buClr>
                <a:srgbClr val="680025"/>
              </a:buClr>
            </a:pPr>
            <a:r>
              <a:rPr lang="en-US" altLang="he-IL" sz="2400" dirty="0"/>
              <a:t>No need for a permanent retail location</a:t>
            </a:r>
          </a:p>
        </p:txBody>
      </p:sp>
      <p:sp>
        <p:nvSpPr>
          <p:cNvPr id="37892" name="Slide Number Placeholder 3">
            <a:extLst>
              <a:ext uri="{FF2B5EF4-FFF2-40B4-BE49-F238E27FC236}">
                <a16:creationId xmlns:a16="http://schemas.microsoft.com/office/drawing/2014/main" xmlns="" id="{32C5EFC5-1026-4994-B489-B8B2B69968A8}"/>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E0EE5CB0-0585-409B-BF85-71861DE164F6}" type="slidenum">
              <a:rPr lang="en-US" altLang="he-IL">
                <a:solidFill>
                  <a:srgbClr val="FFFFFF"/>
                </a:solidFill>
                <a:latin typeface="Times New Roman" panose="02020603050405020304" pitchFamily="18" charset="0"/>
                <a:cs typeface="Times New Roman" panose="02020603050405020304" pitchFamily="18" charset="0"/>
              </a:rPr>
              <a:pPr eaLnBrk="1" hangingPunct="1"/>
              <a:t>37</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76715938"/>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00A382-0FA4-4CA6-80D0-84C4F60B3333}"/>
              </a:ext>
            </a:extLst>
          </p:cNvPr>
          <p:cNvSpPr>
            <a:spLocks noGrp="1"/>
          </p:cNvSpPr>
          <p:nvPr>
            <p:ph type="title"/>
          </p:nvPr>
        </p:nvSpPr>
        <p:spPr>
          <a:xfrm>
            <a:off x="350520" y="132080"/>
            <a:ext cx="7528560" cy="1056640"/>
          </a:xfrm>
        </p:spPr>
        <p:txBody>
          <a:bodyPr>
            <a:normAutofit/>
          </a:bodyPr>
          <a:lstStyle/>
          <a:p>
            <a:pPr eaLnBrk="1" hangingPunct="1">
              <a:defRPr/>
            </a:pPr>
            <a:r>
              <a:rPr lang="en-US" dirty="0"/>
              <a:t>Internet-Enabled Differentiation Strategies</a:t>
            </a:r>
          </a:p>
        </p:txBody>
      </p:sp>
      <p:sp>
        <p:nvSpPr>
          <p:cNvPr id="3" name="Content Placeholder 2">
            <a:extLst>
              <a:ext uri="{FF2B5EF4-FFF2-40B4-BE49-F238E27FC236}">
                <a16:creationId xmlns:a16="http://schemas.microsoft.com/office/drawing/2014/main" xmlns="" id="{D2BFDBA5-198A-47FC-84EA-EB7F85B3B3F1}"/>
              </a:ext>
            </a:extLst>
          </p:cNvPr>
          <p:cNvSpPr>
            <a:spLocks noGrp="1"/>
          </p:cNvSpPr>
          <p:nvPr>
            <p:ph sz="quarter" idx="1"/>
          </p:nvPr>
        </p:nvSpPr>
        <p:spPr>
          <a:xfrm>
            <a:off x="320615" y="1227183"/>
            <a:ext cx="7066280" cy="4226560"/>
          </a:xfrm>
        </p:spPr>
        <p:txBody>
          <a:bodyPr/>
          <a:lstStyle/>
          <a:p>
            <a:pPr eaLnBrk="1" hangingPunct="1">
              <a:defRPr/>
            </a:pPr>
            <a:r>
              <a:rPr lang="en-US" dirty="0"/>
              <a:t>The Internet and </a:t>
            </a:r>
            <a:r>
              <a:rPr lang="en-US" b="1" dirty="0">
                <a:solidFill>
                  <a:schemeClr val="accent5"/>
                </a:solidFill>
              </a:rPr>
              <a:t>digital technologies </a:t>
            </a:r>
            <a:r>
              <a:rPr lang="en-US" dirty="0"/>
              <a:t>have created new ways of differentiating by enabling </a:t>
            </a:r>
            <a:r>
              <a:rPr lang="en-US" b="1" dirty="0">
                <a:solidFill>
                  <a:schemeClr val="accent5"/>
                </a:solidFill>
              </a:rPr>
              <a:t>mass customization</a:t>
            </a:r>
          </a:p>
          <a:p>
            <a:pPr eaLnBrk="1" hangingPunct="1">
              <a:defRPr/>
            </a:pPr>
            <a:endParaRPr lang="en-US" dirty="0" smtClean="0"/>
          </a:p>
          <a:p>
            <a:pPr eaLnBrk="1" hangingPunct="1">
              <a:defRPr/>
            </a:pPr>
            <a:r>
              <a:rPr lang="en-US" dirty="0" smtClean="0"/>
              <a:t>Customers </a:t>
            </a:r>
            <a:r>
              <a:rPr lang="en-US" dirty="0"/>
              <a:t>can judge the quality &amp; uniqueness of a product or service by their ability to be involved in its planning &amp; design</a:t>
            </a:r>
          </a:p>
          <a:p>
            <a:pPr eaLnBrk="1" hangingPunct="1">
              <a:defRPr/>
            </a:pPr>
            <a:endParaRPr lang="en-US" dirty="0" smtClean="0"/>
          </a:p>
          <a:p>
            <a:pPr eaLnBrk="1" hangingPunct="1">
              <a:defRPr/>
            </a:pPr>
            <a:r>
              <a:rPr lang="en-US" dirty="0" smtClean="0"/>
              <a:t>Lowered </a:t>
            </a:r>
            <a:r>
              <a:rPr lang="en-US" b="1" dirty="0">
                <a:solidFill>
                  <a:schemeClr val="accent5"/>
                </a:solidFill>
              </a:rPr>
              <a:t>transaction costs </a:t>
            </a:r>
            <a:r>
              <a:rPr lang="en-US" dirty="0"/>
              <a:t>allow firms to achieve parity on cost while providing a unique experience</a:t>
            </a:r>
          </a:p>
        </p:txBody>
      </p:sp>
      <p:sp>
        <p:nvSpPr>
          <p:cNvPr id="38916" name="Slide Number Placeholder 3">
            <a:extLst>
              <a:ext uri="{FF2B5EF4-FFF2-40B4-BE49-F238E27FC236}">
                <a16:creationId xmlns:a16="http://schemas.microsoft.com/office/drawing/2014/main" xmlns="" id="{AFBC80DD-389E-432F-A060-B8D64AB0197F}"/>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0A14A0D2-290A-4A5C-ABBC-8D1C36AADD0C}" type="slidenum">
              <a:rPr lang="en-US" altLang="he-IL">
                <a:solidFill>
                  <a:srgbClr val="FFFFFF"/>
                </a:solidFill>
                <a:latin typeface="Times New Roman" panose="02020603050405020304" pitchFamily="18" charset="0"/>
                <a:cs typeface="Times New Roman" panose="02020603050405020304" pitchFamily="18" charset="0"/>
              </a:rPr>
              <a:pPr eaLnBrk="1" hangingPunct="1"/>
              <a:t>38</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222423447"/>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FC2EC6-78B8-445C-AF66-41B52879A7C9}"/>
              </a:ext>
            </a:extLst>
          </p:cNvPr>
          <p:cNvSpPr>
            <a:spLocks noGrp="1"/>
          </p:cNvSpPr>
          <p:nvPr>
            <p:ph type="title"/>
          </p:nvPr>
        </p:nvSpPr>
        <p:spPr>
          <a:xfrm>
            <a:off x="350520" y="132080"/>
            <a:ext cx="7528560" cy="1056640"/>
          </a:xfrm>
        </p:spPr>
        <p:txBody>
          <a:bodyPr>
            <a:normAutofit/>
          </a:bodyPr>
          <a:lstStyle/>
          <a:p>
            <a:pPr eaLnBrk="1" hangingPunct="1">
              <a:defRPr/>
            </a:pPr>
            <a:r>
              <a:rPr lang="en-US" dirty="0"/>
              <a:t>Internet-Enabled Focus Strategies</a:t>
            </a:r>
          </a:p>
        </p:txBody>
      </p:sp>
      <p:sp>
        <p:nvSpPr>
          <p:cNvPr id="3" name="Content Placeholder 2">
            <a:extLst>
              <a:ext uri="{FF2B5EF4-FFF2-40B4-BE49-F238E27FC236}">
                <a16:creationId xmlns:a16="http://schemas.microsoft.com/office/drawing/2014/main" xmlns="" id="{A3D23BF5-E3F1-4189-B8E4-77AD96DA6BBD}"/>
              </a:ext>
            </a:extLst>
          </p:cNvPr>
          <p:cNvSpPr>
            <a:spLocks noGrp="1"/>
          </p:cNvSpPr>
          <p:nvPr>
            <p:ph sz="quarter" idx="1"/>
          </p:nvPr>
        </p:nvSpPr>
        <p:spPr>
          <a:xfrm>
            <a:off x="317862" y="1302657"/>
            <a:ext cx="7066280" cy="3896360"/>
          </a:xfrm>
        </p:spPr>
        <p:txBody>
          <a:bodyPr/>
          <a:lstStyle/>
          <a:p>
            <a:pPr eaLnBrk="1" hangingPunct="1">
              <a:defRPr/>
            </a:pPr>
            <a:r>
              <a:rPr lang="en-US" dirty="0"/>
              <a:t>The Internet and </a:t>
            </a:r>
            <a:r>
              <a:rPr lang="en-US" b="1" dirty="0">
                <a:solidFill>
                  <a:schemeClr val="accent5"/>
                </a:solidFill>
              </a:rPr>
              <a:t>digital technologies </a:t>
            </a:r>
            <a:r>
              <a:rPr lang="en-US" dirty="0"/>
              <a:t>have created new ways of competing in a narrow market segment</a:t>
            </a:r>
            <a:endParaRPr lang="en-US" b="1" dirty="0">
              <a:solidFill>
                <a:schemeClr val="accent5"/>
              </a:solidFill>
            </a:endParaRPr>
          </a:p>
          <a:p>
            <a:pPr eaLnBrk="1" hangingPunct="1">
              <a:defRPr/>
            </a:pPr>
            <a:endParaRPr lang="en-US" dirty="0" smtClean="0"/>
          </a:p>
          <a:p>
            <a:pPr eaLnBrk="1" hangingPunct="1">
              <a:defRPr/>
            </a:pPr>
            <a:r>
              <a:rPr lang="en-US" dirty="0" smtClean="0"/>
              <a:t>Customers </a:t>
            </a:r>
            <a:r>
              <a:rPr lang="en-US" dirty="0"/>
              <a:t>can access markets less expensively, and small firms can extend their reach</a:t>
            </a:r>
          </a:p>
          <a:p>
            <a:pPr eaLnBrk="1" hangingPunct="1">
              <a:defRPr/>
            </a:pPr>
            <a:endParaRPr lang="en-US" dirty="0" smtClean="0"/>
          </a:p>
          <a:p>
            <a:pPr eaLnBrk="1" hangingPunct="1">
              <a:defRPr/>
            </a:pPr>
            <a:r>
              <a:rPr lang="en-US" dirty="0" smtClean="0"/>
              <a:t>Social </a:t>
            </a:r>
            <a:r>
              <a:rPr lang="en-US" dirty="0"/>
              <a:t>media allows niche firms to solicit input and respond quickly to customer feedback</a:t>
            </a:r>
          </a:p>
        </p:txBody>
      </p:sp>
      <p:sp>
        <p:nvSpPr>
          <p:cNvPr id="39940" name="Slide Number Placeholder 3">
            <a:extLst>
              <a:ext uri="{FF2B5EF4-FFF2-40B4-BE49-F238E27FC236}">
                <a16:creationId xmlns:a16="http://schemas.microsoft.com/office/drawing/2014/main" xmlns="" id="{C2F18A6B-F31D-49E4-AC88-D62222EAEA52}"/>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BB0BB446-D946-444C-97DC-F663DC12FACC}" type="slidenum">
              <a:rPr lang="en-US" altLang="he-IL">
                <a:solidFill>
                  <a:srgbClr val="FFFFFF"/>
                </a:solidFill>
                <a:latin typeface="Times New Roman" panose="02020603050405020304" pitchFamily="18" charset="0"/>
                <a:cs typeface="Times New Roman" panose="02020603050405020304" pitchFamily="18" charset="0"/>
              </a:rPr>
              <a:pPr eaLnBrk="1" hangingPunct="1"/>
              <a:t>39</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618581944"/>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C8FA04BB-E7FD-4B8D-9C57-4639E3B9128D}"/>
              </a:ext>
            </a:extLst>
          </p:cNvPr>
          <p:cNvSpPr>
            <a:spLocks noGrp="1"/>
          </p:cNvSpPr>
          <p:nvPr>
            <p:ph type="title"/>
          </p:nvPr>
        </p:nvSpPr>
        <p:spPr/>
        <p:txBody>
          <a:bodyPr/>
          <a:lstStyle/>
          <a:p>
            <a:pPr>
              <a:defRPr/>
            </a:pPr>
            <a:r>
              <a:rPr lang="en-US" dirty="0"/>
              <a:t>PORTER’S GENERIC STRATEGIES</a:t>
            </a:r>
          </a:p>
        </p:txBody>
      </p:sp>
      <p:sp>
        <p:nvSpPr>
          <p:cNvPr id="3" name="מציין מיקום של מספר שקופית 2">
            <a:extLst>
              <a:ext uri="{FF2B5EF4-FFF2-40B4-BE49-F238E27FC236}">
                <a16:creationId xmlns:a16="http://schemas.microsoft.com/office/drawing/2014/main" xmlns="" id="{7F47B2FF-B7BF-4B5E-AEC1-000436E97F3F}"/>
              </a:ext>
            </a:extLst>
          </p:cNvPr>
          <p:cNvSpPr>
            <a:spLocks noGrp="1"/>
          </p:cNvSpPr>
          <p:nvPr>
            <p:ph type="sldNum" sz="quarter" idx="12"/>
          </p:nvPr>
        </p:nvSpPr>
        <p:spPr/>
        <p:txBody>
          <a:bodyPr/>
          <a:lstStyle/>
          <a:p>
            <a:fld id="{C555FA80-D8CC-49AB-88F8-B2D275340DB4}" type="slidenum">
              <a:rPr lang="en-US" altLang="he-IL" smtClean="0"/>
              <a:pPr/>
              <a:t>4</a:t>
            </a:fld>
            <a:endParaRPr lang="en-US" altLang="he-IL"/>
          </a:p>
        </p:txBody>
      </p:sp>
      <p:sp>
        <p:nvSpPr>
          <p:cNvPr id="5" name="Content Placeholder 2">
            <a:extLst>
              <a:ext uri="{FF2B5EF4-FFF2-40B4-BE49-F238E27FC236}">
                <a16:creationId xmlns:a16="http://schemas.microsoft.com/office/drawing/2014/main" xmlns="" id="{233980F3-77D3-4315-A1A2-7BF658E303E2}"/>
              </a:ext>
            </a:extLst>
          </p:cNvPr>
          <p:cNvSpPr>
            <a:spLocks noGrp="1"/>
          </p:cNvSpPr>
          <p:nvPr/>
        </p:nvSpPr>
        <p:spPr bwMode="auto">
          <a:xfrm>
            <a:off x="411163" y="1316038"/>
            <a:ext cx="6808787" cy="4349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4"/>
              </a:buClr>
              <a:buSzPct val="75000"/>
              <a:buFont typeface="Wingdings 2" pitchFamily="18"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5"/>
              </a:buClr>
              <a:buSzPct val="75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3"/>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1286AA"/>
              </a:buClr>
              <a:buSzPct val="75000"/>
              <a:buFont typeface="Wingdings" pitchFamily="2" charset="2"/>
              <a:buChar char="q"/>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chemeClr val="accent1">
                  <a:lumMod val="60000"/>
                  <a:lumOff val="40000"/>
                </a:schemeClr>
              </a:buClr>
              <a:buSzPct val="75000"/>
              <a:buFont typeface="Wingdings" panose="05000000000000000000"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eaLnBrk="1" hangingPunct="1">
              <a:defRPr/>
            </a:pPr>
            <a:r>
              <a:rPr lang="en-US" sz="2000" b="1" dirty="0">
                <a:solidFill>
                  <a:schemeClr val="accent3"/>
                </a:solidFill>
              </a:rPr>
              <a:t>An Overall cost leadership </a:t>
            </a:r>
            <a:r>
              <a:rPr lang="en-US" sz="2000" dirty="0"/>
              <a:t>strategy</a:t>
            </a:r>
            <a:r>
              <a:rPr lang="en-US" sz="2000" b="1" dirty="0">
                <a:solidFill>
                  <a:schemeClr val="accent3"/>
                </a:solidFill>
              </a:rPr>
              <a:t> </a:t>
            </a:r>
            <a:r>
              <a:rPr lang="en-US" sz="2000" dirty="0"/>
              <a:t>is based on:</a:t>
            </a:r>
          </a:p>
          <a:p>
            <a:pPr lvl="1" eaLnBrk="1" hangingPunct="1">
              <a:defRPr/>
            </a:pPr>
            <a:r>
              <a:rPr lang="en-US" sz="1800" dirty="0"/>
              <a:t>Creating a low-cost position relative to a firm’s peers</a:t>
            </a:r>
          </a:p>
          <a:p>
            <a:pPr lvl="1" eaLnBrk="1" hangingPunct="1">
              <a:defRPr/>
            </a:pPr>
            <a:r>
              <a:rPr lang="en-US" sz="1800" dirty="0"/>
              <a:t>Managing relationships throughout the entire value chain to lower costs</a:t>
            </a:r>
          </a:p>
          <a:p>
            <a:pPr eaLnBrk="1" hangingPunct="1">
              <a:defRPr/>
            </a:pPr>
            <a:r>
              <a:rPr lang="en-US" sz="2000" b="1" dirty="0">
                <a:solidFill>
                  <a:schemeClr val="accent3"/>
                </a:solidFill>
              </a:rPr>
              <a:t>A Differentiation</a:t>
            </a:r>
            <a:r>
              <a:rPr lang="en-US" sz="2000" dirty="0"/>
              <a:t> strategy implies:</a:t>
            </a:r>
          </a:p>
          <a:p>
            <a:pPr lvl="1" eaLnBrk="1" hangingPunct="1">
              <a:defRPr/>
            </a:pPr>
            <a:r>
              <a:rPr lang="en-US" sz="1800" dirty="0"/>
              <a:t>Products and/or services that are unique &amp; valued</a:t>
            </a:r>
          </a:p>
          <a:p>
            <a:pPr lvl="1" eaLnBrk="1" hangingPunct="1">
              <a:defRPr/>
            </a:pPr>
            <a:r>
              <a:rPr lang="en-US" sz="1800" dirty="0"/>
              <a:t>Emphasis on nonprice attributes for which customers will gladly pay a premium</a:t>
            </a:r>
          </a:p>
          <a:p>
            <a:pPr eaLnBrk="1" hangingPunct="1">
              <a:defRPr/>
            </a:pPr>
            <a:r>
              <a:rPr lang="en-US" sz="2000" dirty="0"/>
              <a:t>A </a:t>
            </a:r>
            <a:r>
              <a:rPr lang="en-US" sz="2000" b="1" dirty="0">
                <a:solidFill>
                  <a:schemeClr val="accent3"/>
                </a:solidFill>
              </a:rPr>
              <a:t>focus</a:t>
            </a:r>
            <a:r>
              <a:rPr lang="en-US" sz="2000" dirty="0"/>
              <a:t> strategy requires:</a:t>
            </a:r>
          </a:p>
          <a:p>
            <a:pPr lvl="1" eaLnBrk="1" hangingPunct="1">
              <a:defRPr/>
            </a:pPr>
            <a:r>
              <a:rPr lang="en-US" sz="1800" dirty="0"/>
              <a:t>Narrow product lines, buyer segments, or targeted geographic markets</a:t>
            </a:r>
          </a:p>
          <a:p>
            <a:pPr lvl="1" eaLnBrk="1" hangingPunct="1">
              <a:defRPr/>
            </a:pPr>
            <a:r>
              <a:rPr lang="en-US" sz="1800" dirty="0"/>
              <a:t>Advantages obtained either through differentiation or cost leadership</a:t>
            </a:r>
          </a:p>
        </p:txBody>
      </p:sp>
    </p:spTree>
    <p:extLst>
      <p:ext uri="{BB962C8B-B14F-4D97-AF65-F5344CB8AC3E}">
        <p14:creationId xmlns:p14="http://schemas.microsoft.com/office/powerpoint/2010/main" xmlns="" val="1191560284"/>
      </p:ext>
    </p:extLst>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46294C-7106-43B8-827D-94B56F7B3824}"/>
              </a:ext>
            </a:extLst>
          </p:cNvPr>
          <p:cNvSpPr>
            <a:spLocks noGrp="1"/>
          </p:cNvSpPr>
          <p:nvPr>
            <p:ph type="title"/>
          </p:nvPr>
        </p:nvSpPr>
        <p:spPr>
          <a:xfrm>
            <a:off x="350520" y="132080"/>
            <a:ext cx="7528560" cy="1056640"/>
          </a:xfrm>
        </p:spPr>
        <p:txBody>
          <a:bodyPr>
            <a:normAutofit/>
          </a:bodyPr>
          <a:lstStyle/>
          <a:p>
            <a:pPr eaLnBrk="1" hangingPunct="1">
              <a:defRPr/>
            </a:pPr>
            <a:r>
              <a:rPr lang="en-US" dirty="0"/>
              <a:t>Internet-Enabled Combination Strategies</a:t>
            </a:r>
          </a:p>
        </p:txBody>
      </p:sp>
      <p:sp>
        <p:nvSpPr>
          <p:cNvPr id="3" name="Content Placeholder 2">
            <a:extLst>
              <a:ext uri="{FF2B5EF4-FFF2-40B4-BE49-F238E27FC236}">
                <a16:creationId xmlns:a16="http://schemas.microsoft.com/office/drawing/2014/main" xmlns="" id="{F0BFDD7A-F41D-4954-BA1E-BA9663978E44}"/>
              </a:ext>
            </a:extLst>
          </p:cNvPr>
          <p:cNvSpPr>
            <a:spLocks noGrp="1"/>
          </p:cNvSpPr>
          <p:nvPr>
            <p:ph sz="quarter" idx="1"/>
          </p:nvPr>
        </p:nvSpPr>
        <p:spPr>
          <a:xfrm>
            <a:off x="275772" y="1288143"/>
            <a:ext cx="7066280" cy="3830320"/>
          </a:xfrm>
        </p:spPr>
        <p:txBody>
          <a:bodyPr/>
          <a:lstStyle/>
          <a:p>
            <a:pPr eaLnBrk="1" hangingPunct="1">
              <a:defRPr/>
            </a:pPr>
            <a:r>
              <a:rPr lang="en-US" dirty="0"/>
              <a:t>The Internet and </a:t>
            </a:r>
            <a:r>
              <a:rPr lang="en-US" b="1" dirty="0">
                <a:solidFill>
                  <a:schemeClr val="accent5"/>
                </a:solidFill>
              </a:rPr>
              <a:t>digital technologies </a:t>
            </a:r>
            <a:r>
              <a:rPr lang="en-US" dirty="0"/>
              <a:t>have provided all companies with greater tools for managing costs</a:t>
            </a:r>
            <a:endParaRPr lang="en-US" b="1" dirty="0">
              <a:solidFill>
                <a:schemeClr val="accent5"/>
              </a:solidFill>
            </a:endParaRPr>
          </a:p>
          <a:p>
            <a:pPr eaLnBrk="1" hangingPunct="1">
              <a:defRPr/>
            </a:pPr>
            <a:endParaRPr lang="en-US" dirty="0" smtClean="0"/>
          </a:p>
          <a:p>
            <a:pPr eaLnBrk="1" hangingPunct="1">
              <a:defRPr/>
            </a:pPr>
            <a:r>
              <a:rPr lang="en-US" dirty="0" smtClean="0"/>
              <a:t>With </a:t>
            </a:r>
            <a:r>
              <a:rPr lang="en-US" dirty="0"/>
              <a:t>lower costs for all, the net effect is </a:t>
            </a:r>
            <a:r>
              <a:rPr lang="en-US" b="1" i="1" dirty="0"/>
              <a:t>fewer</a:t>
            </a:r>
            <a:r>
              <a:rPr lang="en-US" dirty="0"/>
              <a:t>  rather than more opportunities for sustainable advantage</a:t>
            </a:r>
          </a:p>
          <a:p>
            <a:pPr eaLnBrk="1" hangingPunct="1">
              <a:defRPr/>
            </a:pPr>
            <a:endParaRPr lang="en-US" dirty="0" smtClean="0"/>
          </a:p>
          <a:p>
            <a:pPr eaLnBrk="1" hangingPunct="1">
              <a:defRPr/>
            </a:pPr>
            <a:r>
              <a:rPr lang="en-US" dirty="0" smtClean="0"/>
              <a:t>The </a:t>
            </a:r>
            <a:r>
              <a:rPr lang="en-US" dirty="0"/>
              <a:t>ease of comparison shopping also erodes differentiation advantages</a:t>
            </a:r>
          </a:p>
        </p:txBody>
      </p:sp>
      <p:sp>
        <p:nvSpPr>
          <p:cNvPr id="40964" name="Slide Number Placeholder 3">
            <a:extLst>
              <a:ext uri="{FF2B5EF4-FFF2-40B4-BE49-F238E27FC236}">
                <a16:creationId xmlns:a16="http://schemas.microsoft.com/office/drawing/2014/main" xmlns="" id="{79D79542-078D-48D5-BAF3-0C579ACDD90C}"/>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86275CAC-6DF1-4E47-AC6F-648D19FE46E1}" type="slidenum">
              <a:rPr lang="en-US" altLang="he-IL">
                <a:solidFill>
                  <a:srgbClr val="FFFFFF"/>
                </a:solidFill>
                <a:latin typeface="Times New Roman" panose="02020603050405020304" pitchFamily="18" charset="0"/>
                <a:cs typeface="Times New Roman" panose="02020603050405020304" pitchFamily="18" charset="0"/>
              </a:rPr>
              <a:pPr eaLnBrk="1" hangingPunct="1"/>
              <a:t>40</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086560024"/>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xmlns="" id="{A645E147-5DF4-4AAF-AC90-73AA0A8ABB45}"/>
              </a:ext>
            </a:extLst>
          </p:cNvPr>
          <p:cNvSpPr>
            <a:spLocks noGrp="1"/>
          </p:cNvSpPr>
          <p:nvPr>
            <p:ph type="title"/>
          </p:nvPr>
        </p:nvSpPr>
        <p:spPr/>
        <p:txBody>
          <a:bodyPr/>
          <a:lstStyle/>
          <a:p>
            <a:pPr eaLnBrk="1" hangingPunct="1"/>
            <a:r>
              <a:rPr lang="en-US" altLang="he-IL"/>
              <a:t>Industry Life Cycle Stages</a:t>
            </a:r>
          </a:p>
        </p:txBody>
      </p:sp>
      <p:sp>
        <p:nvSpPr>
          <p:cNvPr id="3" name="Content Placeholder 2">
            <a:extLst>
              <a:ext uri="{FF2B5EF4-FFF2-40B4-BE49-F238E27FC236}">
                <a16:creationId xmlns:a16="http://schemas.microsoft.com/office/drawing/2014/main" xmlns="" id="{66B8F8D2-78B6-4490-BB94-D906D7F36EF6}"/>
              </a:ext>
            </a:extLst>
          </p:cNvPr>
          <p:cNvSpPr>
            <a:spLocks noGrp="1"/>
          </p:cNvSpPr>
          <p:nvPr>
            <p:ph sz="quarter" idx="1"/>
          </p:nvPr>
        </p:nvSpPr>
        <p:spPr>
          <a:xfrm>
            <a:off x="398417" y="1433285"/>
            <a:ext cx="7066280" cy="3698240"/>
          </a:xfrm>
        </p:spPr>
        <p:txBody>
          <a:bodyPr/>
          <a:lstStyle/>
          <a:p>
            <a:pPr eaLnBrk="1" hangingPunct="1">
              <a:defRPr/>
            </a:pPr>
            <a:r>
              <a:rPr lang="en-US" dirty="0"/>
              <a:t>The </a:t>
            </a:r>
            <a:r>
              <a:rPr lang="en-US" b="1" dirty="0">
                <a:solidFill>
                  <a:schemeClr val="accent3"/>
                </a:solidFill>
              </a:rPr>
              <a:t>industry life cycle</a:t>
            </a:r>
          </a:p>
          <a:p>
            <a:pPr lvl="1" eaLnBrk="1" hangingPunct="1">
              <a:defRPr/>
            </a:pPr>
            <a:r>
              <a:rPr lang="en-US" dirty="0"/>
              <a:t>Introduction</a:t>
            </a:r>
          </a:p>
          <a:p>
            <a:pPr lvl="1" eaLnBrk="1" hangingPunct="1">
              <a:defRPr/>
            </a:pPr>
            <a:r>
              <a:rPr lang="en-US" dirty="0"/>
              <a:t>Growth</a:t>
            </a:r>
          </a:p>
          <a:p>
            <a:pPr lvl="1" eaLnBrk="1" hangingPunct="1">
              <a:defRPr/>
            </a:pPr>
            <a:r>
              <a:rPr lang="en-US" dirty="0"/>
              <a:t>Maturity</a:t>
            </a:r>
          </a:p>
          <a:p>
            <a:pPr lvl="1" eaLnBrk="1" hangingPunct="1">
              <a:defRPr/>
            </a:pPr>
            <a:r>
              <a:rPr lang="en-US" dirty="0"/>
              <a:t>Decline</a:t>
            </a:r>
          </a:p>
          <a:p>
            <a:pPr eaLnBrk="1" hangingPunct="1">
              <a:defRPr/>
            </a:pPr>
            <a:r>
              <a:rPr lang="en-US" dirty="0"/>
              <a:t>Generic strategies, value-creating activities, &amp; overall objectives all vary over the course of an industry life cycle</a:t>
            </a:r>
          </a:p>
        </p:txBody>
      </p:sp>
      <p:sp>
        <p:nvSpPr>
          <p:cNvPr id="41988" name="Slide Number Placeholder 3">
            <a:extLst>
              <a:ext uri="{FF2B5EF4-FFF2-40B4-BE49-F238E27FC236}">
                <a16:creationId xmlns:a16="http://schemas.microsoft.com/office/drawing/2014/main" xmlns="" id="{1EE96081-35F6-4C75-A92B-FF0515C64A8A}"/>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75FA8CF2-EF6C-4AAE-81EB-BA5B7F4D5D3F}" type="slidenum">
              <a:rPr lang="en-US" altLang="he-IL">
                <a:solidFill>
                  <a:srgbClr val="FFFFFF"/>
                </a:solidFill>
                <a:latin typeface="Times New Roman" panose="02020603050405020304" pitchFamily="18" charset="0"/>
                <a:cs typeface="Times New Roman" panose="02020603050405020304" pitchFamily="18" charset="0"/>
              </a:rPr>
              <a:pPr eaLnBrk="1" hangingPunct="1"/>
              <a:t>41</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168481375"/>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xmlns="" id="{349EA90B-4ACA-4A12-989E-DFCA07A50F71}"/>
              </a:ext>
            </a:extLst>
          </p:cNvPr>
          <p:cNvSpPr>
            <a:spLocks noGrp="1"/>
          </p:cNvSpPr>
          <p:nvPr>
            <p:ph type="title"/>
          </p:nvPr>
        </p:nvSpPr>
        <p:spPr/>
        <p:txBody>
          <a:bodyPr/>
          <a:lstStyle/>
          <a:p>
            <a:pPr eaLnBrk="1" hangingPunct="1"/>
            <a:r>
              <a:rPr lang="en-US" altLang="he-IL"/>
              <a:t>Industry Life Cycle Stages</a:t>
            </a:r>
          </a:p>
        </p:txBody>
      </p:sp>
      <p:pic>
        <p:nvPicPr>
          <p:cNvPr id="43012" name="Picture 6" descr="C:\Research\Eisner\DLEM7 Instructor Material\Chapter PPT\Exhibit 5.7A.png">
            <a:extLst>
              <a:ext uri="{FF2B5EF4-FFF2-40B4-BE49-F238E27FC236}">
                <a16:creationId xmlns:a16="http://schemas.microsoft.com/office/drawing/2014/main" xmlns="" id="{6800AED2-DF87-4403-8F05-6D374462AB00}"/>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85222" y="1247867"/>
            <a:ext cx="5666377" cy="45221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4" name="Slide Number Placeholder 3">
            <a:extLst>
              <a:ext uri="{FF2B5EF4-FFF2-40B4-BE49-F238E27FC236}">
                <a16:creationId xmlns:a16="http://schemas.microsoft.com/office/drawing/2014/main" xmlns="" id="{2DFD60C0-C433-4E87-87D4-6A41F89BDFA0}"/>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9B8E99D4-8AA1-46ED-9F69-7B9EE13749A3}" type="slidenum">
              <a:rPr lang="en-US" altLang="he-IL">
                <a:solidFill>
                  <a:srgbClr val="FFFFFF"/>
                </a:solidFill>
                <a:latin typeface="Times New Roman" panose="02020603050405020304" pitchFamily="18" charset="0"/>
                <a:cs typeface="Times New Roman" panose="02020603050405020304" pitchFamily="18" charset="0"/>
              </a:rPr>
              <a:pPr eaLnBrk="1" hangingPunct="1"/>
              <a:t>42</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6648512"/>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B6B73E-58D1-4E0A-98B1-914EA350BBB8}"/>
              </a:ext>
            </a:extLst>
          </p:cNvPr>
          <p:cNvSpPr>
            <a:spLocks noGrp="1"/>
          </p:cNvSpPr>
          <p:nvPr>
            <p:ph type="title"/>
          </p:nvPr>
        </p:nvSpPr>
        <p:spPr>
          <a:xfrm>
            <a:off x="350520" y="132080"/>
            <a:ext cx="7528560" cy="1056640"/>
          </a:xfrm>
        </p:spPr>
        <p:txBody>
          <a:bodyPr>
            <a:normAutofit/>
          </a:bodyPr>
          <a:lstStyle/>
          <a:p>
            <a:pPr eaLnBrk="1" hangingPunct="1">
              <a:defRPr/>
            </a:pPr>
            <a:r>
              <a:rPr lang="en-US" dirty="0"/>
              <a:t>Strategies in the Introduction Stage</a:t>
            </a:r>
          </a:p>
        </p:txBody>
      </p:sp>
      <p:sp>
        <p:nvSpPr>
          <p:cNvPr id="3" name="Content Placeholder 2">
            <a:extLst>
              <a:ext uri="{FF2B5EF4-FFF2-40B4-BE49-F238E27FC236}">
                <a16:creationId xmlns:a16="http://schemas.microsoft.com/office/drawing/2014/main" xmlns="" id="{58B6F90D-819C-4162-82F5-280D077BAF9E}"/>
              </a:ext>
            </a:extLst>
          </p:cNvPr>
          <p:cNvSpPr>
            <a:spLocks noGrp="1"/>
          </p:cNvSpPr>
          <p:nvPr>
            <p:ph sz="quarter" idx="1"/>
          </p:nvPr>
        </p:nvSpPr>
        <p:spPr>
          <a:xfrm>
            <a:off x="312420" y="1318260"/>
            <a:ext cx="7066280" cy="3896360"/>
          </a:xfrm>
        </p:spPr>
        <p:txBody>
          <a:bodyPr/>
          <a:lstStyle/>
          <a:p>
            <a:pPr eaLnBrk="1" hangingPunct="1">
              <a:defRPr/>
            </a:pPr>
            <a:r>
              <a:rPr lang="en-US" dirty="0"/>
              <a:t>The </a:t>
            </a:r>
            <a:r>
              <a:rPr lang="en-US" b="1" dirty="0">
                <a:solidFill>
                  <a:schemeClr val="accent3"/>
                </a:solidFill>
              </a:rPr>
              <a:t>introduction stage </a:t>
            </a:r>
            <a:r>
              <a:rPr lang="en-US" dirty="0"/>
              <a:t>is when:</a:t>
            </a:r>
          </a:p>
          <a:p>
            <a:pPr lvl="1" eaLnBrk="1" hangingPunct="1">
              <a:defRPr/>
            </a:pPr>
            <a:r>
              <a:rPr lang="en-US" dirty="0"/>
              <a:t>Products are unfamiliar to consumers</a:t>
            </a:r>
          </a:p>
          <a:p>
            <a:pPr lvl="1" eaLnBrk="1" hangingPunct="1">
              <a:defRPr/>
            </a:pPr>
            <a:r>
              <a:rPr lang="en-US" dirty="0"/>
              <a:t>Market segments are not well-defined</a:t>
            </a:r>
          </a:p>
          <a:p>
            <a:pPr lvl="1" eaLnBrk="1" hangingPunct="1">
              <a:defRPr/>
            </a:pPr>
            <a:r>
              <a:rPr lang="en-US" dirty="0"/>
              <a:t>Product features are not clearly specified</a:t>
            </a:r>
          </a:p>
          <a:p>
            <a:pPr lvl="1" eaLnBrk="1" hangingPunct="1">
              <a:defRPr/>
            </a:pPr>
            <a:r>
              <a:rPr lang="en-US" dirty="0"/>
              <a:t>Competition tends to be limited</a:t>
            </a:r>
          </a:p>
          <a:p>
            <a:pPr eaLnBrk="1" hangingPunct="1">
              <a:defRPr/>
            </a:pPr>
            <a:endParaRPr lang="en-US" dirty="0" smtClean="0"/>
          </a:p>
          <a:p>
            <a:pPr eaLnBrk="1" hangingPunct="1">
              <a:defRPr/>
            </a:pPr>
            <a:r>
              <a:rPr lang="en-US" dirty="0" smtClean="0"/>
              <a:t>Strategies</a:t>
            </a:r>
            <a:r>
              <a:rPr lang="en-US" dirty="0"/>
              <a:t>:</a:t>
            </a:r>
          </a:p>
          <a:p>
            <a:pPr lvl="1" eaLnBrk="1" hangingPunct="1">
              <a:defRPr/>
            </a:pPr>
            <a:r>
              <a:rPr lang="en-US" dirty="0"/>
              <a:t>Develop a product and get users to try it</a:t>
            </a:r>
          </a:p>
          <a:p>
            <a:pPr lvl="1" eaLnBrk="1" hangingPunct="1">
              <a:defRPr/>
            </a:pPr>
            <a:r>
              <a:rPr lang="en-US" dirty="0"/>
              <a:t>Generate exposure so the product becomes “standard”</a:t>
            </a:r>
          </a:p>
        </p:txBody>
      </p:sp>
      <p:sp>
        <p:nvSpPr>
          <p:cNvPr id="44036" name="Slide Number Placeholder 3">
            <a:extLst>
              <a:ext uri="{FF2B5EF4-FFF2-40B4-BE49-F238E27FC236}">
                <a16:creationId xmlns:a16="http://schemas.microsoft.com/office/drawing/2014/main" xmlns="" id="{1E7920AC-D72A-41D3-855D-B639478A4648}"/>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52CBF927-BF52-46E8-8B33-4F0F511EFD26}" type="slidenum">
              <a:rPr lang="en-US" altLang="he-IL">
                <a:solidFill>
                  <a:srgbClr val="FFFFFF"/>
                </a:solidFill>
                <a:latin typeface="Times New Roman" panose="02020603050405020304" pitchFamily="18" charset="0"/>
                <a:cs typeface="Times New Roman" panose="02020603050405020304" pitchFamily="18" charset="0"/>
              </a:rPr>
              <a:pPr eaLnBrk="1" hangingPunct="1"/>
              <a:t>43</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307604939"/>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xmlns="" id="{07AA6035-BA59-4D49-BEC0-F4001CCFBF73}"/>
              </a:ext>
            </a:extLst>
          </p:cNvPr>
          <p:cNvSpPr>
            <a:spLocks noGrp="1"/>
          </p:cNvSpPr>
          <p:nvPr>
            <p:ph type="title"/>
          </p:nvPr>
        </p:nvSpPr>
        <p:spPr>
          <a:xfrm>
            <a:off x="350520" y="132080"/>
            <a:ext cx="7528560" cy="1056640"/>
          </a:xfrm>
        </p:spPr>
        <p:txBody>
          <a:bodyPr/>
          <a:lstStyle/>
          <a:p>
            <a:pPr eaLnBrk="1" hangingPunct="1"/>
            <a:r>
              <a:rPr lang="en-US" altLang="he-IL"/>
              <a:t>Strategies in the Growth Stage</a:t>
            </a:r>
          </a:p>
        </p:txBody>
      </p:sp>
      <p:sp>
        <p:nvSpPr>
          <p:cNvPr id="3" name="Content Placeholder 2">
            <a:extLst>
              <a:ext uri="{FF2B5EF4-FFF2-40B4-BE49-F238E27FC236}">
                <a16:creationId xmlns:a16="http://schemas.microsoft.com/office/drawing/2014/main" xmlns="" id="{23204B58-3CBC-4AE3-BC06-F5EEE6F1B46F}"/>
              </a:ext>
            </a:extLst>
          </p:cNvPr>
          <p:cNvSpPr>
            <a:spLocks noGrp="1"/>
          </p:cNvSpPr>
          <p:nvPr>
            <p:ph sz="quarter" idx="1"/>
          </p:nvPr>
        </p:nvSpPr>
        <p:spPr>
          <a:xfrm>
            <a:off x="299720" y="1356360"/>
            <a:ext cx="7066280" cy="3896360"/>
          </a:xfrm>
        </p:spPr>
        <p:txBody>
          <a:bodyPr/>
          <a:lstStyle/>
          <a:p>
            <a:pPr eaLnBrk="1" hangingPunct="1">
              <a:defRPr/>
            </a:pPr>
            <a:r>
              <a:rPr lang="en-US" dirty="0"/>
              <a:t>The </a:t>
            </a:r>
            <a:r>
              <a:rPr lang="en-US" b="1" dirty="0">
                <a:solidFill>
                  <a:schemeClr val="accent3"/>
                </a:solidFill>
              </a:rPr>
              <a:t>growth stage </a:t>
            </a:r>
            <a:r>
              <a:rPr lang="en-US" dirty="0"/>
              <a:t>is:</a:t>
            </a:r>
          </a:p>
          <a:p>
            <a:pPr lvl="1" eaLnBrk="1" hangingPunct="1">
              <a:defRPr/>
            </a:pPr>
            <a:r>
              <a:rPr lang="en-US" dirty="0"/>
              <a:t>Characterized by strong increases in sales</a:t>
            </a:r>
          </a:p>
          <a:p>
            <a:pPr lvl="1" eaLnBrk="1" hangingPunct="1">
              <a:defRPr/>
            </a:pPr>
            <a:r>
              <a:rPr lang="en-US" dirty="0"/>
              <a:t>Attractive to potential competitors</a:t>
            </a:r>
          </a:p>
          <a:p>
            <a:pPr lvl="1" eaLnBrk="1" hangingPunct="1">
              <a:defRPr/>
            </a:pPr>
            <a:r>
              <a:rPr lang="en-US" dirty="0"/>
              <a:t>When firms can build brand recognition</a:t>
            </a:r>
          </a:p>
          <a:p>
            <a:pPr eaLnBrk="1" hangingPunct="1">
              <a:defRPr/>
            </a:pPr>
            <a:endParaRPr lang="en-US" dirty="0" smtClean="0"/>
          </a:p>
          <a:p>
            <a:pPr eaLnBrk="1" hangingPunct="1">
              <a:defRPr/>
            </a:pPr>
            <a:r>
              <a:rPr lang="en-US" dirty="0" smtClean="0"/>
              <a:t>Strategies</a:t>
            </a:r>
            <a:r>
              <a:rPr lang="en-US" dirty="0"/>
              <a:t>:</a:t>
            </a:r>
          </a:p>
          <a:p>
            <a:pPr lvl="1" eaLnBrk="1" hangingPunct="1">
              <a:defRPr/>
            </a:pPr>
            <a:r>
              <a:rPr lang="en-US" dirty="0"/>
              <a:t>Create branded differentiated products</a:t>
            </a:r>
          </a:p>
          <a:p>
            <a:pPr lvl="1" eaLnBrk="1" hangingPunct="1">
              <a:defRPr/>
            </a:pPr>
            <a:r>
              <a:rPr lang="en-US" dirty="0"/>
              <a:t>Stimulate selective demand</a:t>
            </a:r>
          </a:p>
          <a:p>
            <a:pPr lvl="1" eaLnBrk="1" hangingPunct="1">
              <a:defRPr/>
            </a:pPr>
            <a:r>
              <a:rPr lang="en-US" dirty="0"/>
              <a:t>Provide financial resources to support value-chain activities</a:t>
            </a:r>
          </a:p>
        </p:txBody>
      </p:sp>
      <p:sp>
        <p:nvSpPr>
          <p:cNvPr id="45060" name="Slide Number Placeholder 3">
            <a:extLst>
              <a:ext uri="{FF2B5EF4-FFF2-40B4-BE49-F238E27FC236}">
                <a16:creationId xmlns:a16="http://schemas.microsoft.com/office/drawing/2014/main" xmlns="" id="{07E94C92-182E-4014-939A-57F6F8E4286A}"/>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F9FE87C7-953F-4234-9F6D-4C8F46A6174B}" type="slidenum">
              <a:rPr lang="en-US" altLang="he-IL">
                <a:solidFill>
                  <a:srgbClr val="FFFFFF"/>
                </a:solidFill>
                <a:latin typeface="Times New Roman" panose="02020603050405020304" pitchFamily="18" charset="0"/>
                <a:cs typeface="Times New Roman" panose="02020603050405020304" pitchFamily="18" charset="0"/>
              </a:rPr>
              <a:pPr eaLnBrk="1" hangingPunct="1"/>
              <a:t>44</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13245123"/>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xmlns="" id="{E70F46A4-5539-4AFC-A230-7B5E69EDB7B4}"/>
              </a:ext>
            </a:extLst>
          </p:cNvPr>
          <p:cNvSpPr>
            <a:spLocks noGrp="1"/>
          </p:cNvSpPr>
          <p:nvPr>
            <p:ph type="title"/>
          </p:nvPr>
        </p:nvSpPr>
        <p:spPr>
          <a:xfrm>
            <a:off x="350520" y="132080"/>
            <a:ext cx="7528560" cy="1056640"/>
          </a:xfrm>
        </p:spPr>
        <p:txBody>
          <a:bodyPr/>
          <a:lstStyle/>
          <a:p>
            <a:pPr eaLnBrk="1" hangingPunct="1"/>
            <a:r>
              <a:rPr lang="en-US" altLang="he-IL"/>
              <a:t>Strategies in the Maturity Stage</a:t>
            </a:r>
          </a:p>
        </p:txBody>
      </p:sp>
      <p:sp>
        <p:nvSpPr>
          <p:cNvPr id="3" name="Content Placeholder 2">
            <a:extLst>
              <a:ext uri="{FF2B5EF4-FFF2-40B4-BE49-F238E27FC236}">
                <a16:creationId xmlns:a16="http://schemas.microsoft.com/office/drawing/2014/main" xmlns="" id="{B8DE80D5-C90D-4332-AAD4-0E2027C58229}"/>
              </a:ext>
            </a:extLst>
          </p:cNvPr>
          <p:cNvSpPr>
            <a:spLocks noGrp="1"/>
          </p:cNvSpPr>
          <p:nvPr>
            <p:ph sz="quarter" idx="1"/>
          </p:nvPr>
        </p:nvSpPr>
        <p:spPr>
          <a:xfrm>
            <a:off x="312420" y="1351280"/>
            <a:ext cx="7066280" cy="4226560"/>
          </a:xfrm>
        </p:spPr>
        <p:txBody>
          <a:bodyPr/>
          <a:lstStyle/>
          <a:p>
            <a:pPr eaLnBrk="1" hangingPunct="1">
              <a:defRPr/>
            </a:pPr>
            <a:r>
              <a:rPr lang="en-US" dirty="0"/>
              <a:t>The </a:t>
            </a:r>
            <a:r>
              <a:rPr lang="en-US" b="1" dirty="0">
                <a:solidFill>
                  <a:schemeClr val="accent3"/>
                </a:solidFill>
              </a:rPr>
              <a:t>maturity stage </a:t>
            </a:r>
            <a:r>
              <a:rPr lang="en-US" dirty="0"/>
              <a:t>is when:</a:t>
            </a:r>
          </a:p>
          <a:p>
            <a:pPr lvl="1" eaLnBrk="1" hangingPunct="1">
              <a:defRPr/>
            </a:pPr>
            <a:r>
              <a:rPr lang="en-US" dirty="0"/>
              <a:t>Aggregate industry demand slows</a:t>
            </a:r>
          </a:p>
          <a:p>
            <a:pPr lvl="1" eaLnBrk="1" hangingPunct="1">
              <a:defRPr/>
            </a:pPr>
            <a:r>
              <a:rPr lang="en-US" dirty="0"/>
              <a:t>Market becomes saturated, few new adopters</a:t>
            </a:r>
          </a:p>
          <a:p>
            <a:pPr lvl="1" eaLnBrk="1" hangingPunct="1">
              <a:defRPr/>
            </a:pPr>
            <a:r>
              <a:rPr lang="en-US" dirty="0"/>
              <a:t>Direct competition becomes predominant</a:t>
            </a:r>
          </a:p>
          <a:p>
            <a:pPr lvl="1" eaLnBrk="1" hangingPunct="1">
              <a:defRPr/>
            </a:pPr>
            <a:r>
              <a:rPr lang="en-US" dirty="0"/>
              <a:t>Marginal competitors begin to exit</a:t>
            </a:r>
          </a:p>
          <a:p>
            <a:pPr eaLnBrk="1" hangingPunct="1">
              <a:defRPr/>
            </a:pPr>
            <a:endParaRPr lang="en-US" dirty="0" smtClean="0"/>
          </a:p>
          <a:p>
            <a:pPr eaLnBrk="1" hangingPunct="1">
              <a:defRPr/>
            </a:pPr>
            <a:r>
              <a:rPr lang="en-US" dirty="0" smtClean="0"/>
              <a:t>Strategies</a:t>
            </a:r>
            <a:r>
              <a:rPr lang="en-US" dirty="0"/>
              <a:t>:</a:t>
            </a:r>
          </a:p>
          <a:p>
            <a:pPr lvl="1" eaLnBrk="1" hangingPunct="1">
              <a:defRPr/>
            </a:pPr>
            <a:r>
              <a:rPr lang="en-US" dirty="0"/>
              <a:t>Create efficient manufacturing operations</a:t>
            </a:r>
          </a:p>
          <a:p>
            <a:pPr lvl="1" eaLnBrk="1" hangingPunct="1">
              <a:defRPr/>
            </a:pPr>
            <a:r>
              <a:rPr lang="en-US" dirty="0"/>
              <a:t>Lower costs as customers become price-sensitive</a:t>
            </a:r>
          </a:p>
          <a:p>
            <a:pPr lvl="1" eaLnBrk="1" hangingPunct="1">
              <a:defRPr/>
            </a:pPr>
            <a:r>
              <a:rPr lang="en-US" dirty="0"/>
              <a:t>Adopt </a:t>
            </a:r>
            <a:r>
              <a:rPr lang="en-US" b="1" dirty="0">
                <a:solidFill>
                  <a:schemeClr val="accent3"/>
                </a:solidFill>
              </a:rPr>
              <a:t>reverse </a:t>
            </a:r>
            <a:r>
              <a:rPr lang="en-US" dirty="0"/>
              <a:t>or </a:t>
            </a:r>
            <a:r>
              <a:rPr lang="en-US" b="1" dirty="0">
                <a:solidFill>
                  <a:schemeClr val="accent3"/>
                </a:solidFill>
              </a:rPr>
              <a:t>breakaway positioning</a:t>
            </a:r>
          </a:p>
        </p:txBody>
      </p:sp>
      <p:sp>
        <p:nvSpPr>
          <p:cNvPr id="46084" name="Slide Number Placeholder 3">
            <a:extLst>
              <a:ext uri="{FF2B5EF4-FFF2-40B4-BE49-F238E27FC236}">
                <a16:creationId xmlns:a16="http://schemas.microsoft.com/office/drawing/2014/main" xmlns="" id="{83681BDD-EF40-4D6B-B84D-5CD3769FF464}"/>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24C7F50B-4CB7-467A-98CE-9108684285B9}" type="slidenum">
              <a:rPr lang="en-US" altLang="he-IL">
                <a:solidFill>
                  <a:srgbClr val="FFFFFF"/>
                </a:solidFill>
                <a:latin typeface="Times New Roman" panose="02020603050405020304" pitchFamily="18" charset="0"/>
                <a:cs typeface="Times New Roman" panose="02020603050405020304" pitchFamily="18" charset="0"/>
              </a:rPr>
              <a:pPr eaLnBrk="1" hangingPunct="1"/>
              <a:t>45</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193930759"/>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xmlns="" id="{3E014DDA-C5A6-407C-BD93-08607BFE293D}"/>
              </a:ext>
            </a:extLst>
          </p:cNvPr>
          <p:cNvSpPr>
            <a:spLocks noGrp="1"/>
          </p:cNvSpPr>
          <p:nvPr>
            <p:ph type="title"/>
          </p:nvPr>
        </p:nvSpPr>
        <p:spPr>
          <a:xfrm>
            <a:off x="350520" y="132080"/>
            <a:ext cx="7528560" cy="1056640"/>
          </a:xfrm>
        </p:spPr>
        <p:txBody>
          <a:bodyPr/>
          <a:lstStyle/>
          <a:p>
            <a:pPr eaLnBrk="1" hangingPunct="1"/>
            <a:r>
              <a:rPr lang="en-US" altLang="he-IL"/>
              <a:t>Strategies in the Decline Stage</a:t>
            </a:r>
          </a:p>
        </p:txBody>
      </p:sp>
      <p:sp>
        <p:nvSpPr>
          <p:cNvPr id="3" name="Content Placeholder 2">
            <a:extLst>
              <a:ext uri="{FF2B5EF4-FFF2-40B4-BE49-F238E27FC236}">
                <a16:creationId xmlns:a16="http://schemas.microsoft.com/office/drawing/2014/main" xmlns="" id="{9601D956-0A82-4452-AFBC-60352FC8E730}"/>
              </a:ext>
            </a:extLst>
          </p:cNvPr>
          <p:cNvSpPr>
            <a:spLocks noGrp="1"/>
          </p:cNvSpPr>
          <p:nvPr>
            <p:ph sz="quarter" idx="1"/>
          </p:nvPr>
        </p:nvSpPr>
        <p:spPr>
          <a:xfrm>
            <a:off x="350520" y="1262380"/>
            <a:ext cx="7066280" cy="4226560"/>
          </a:xfrm>
        </p:spPr>
        <p:txBody>
          <a:bodyPr/>
          <a:lstStyle/>
          <a:p>
            <a:pPr eaLnBrk="1" hangingPunct="1">
              <a:defRPr/>
            </a:pPr>
            <a:r>
              <a:rPr lang="en-US" dirty="0"/>
              <a:t>The </a:t>
            </a:r>
            <a:r>
              <a:rPr lang="en-US" b="1" dirty="0">
                <a:solidFill>
                  <a:schemeClr val="accent3"/>
                </a:solidFill>
              </a:rPr>
              <a:t>decline stage </a:t>
            </a:r>
            <a:r>
              <a:rPr lang="en-US" dirty="0"/>
              <a:t>is when:</a:t>
            </a:r>
          </a:p>
          <a:p>
            <a:pPr lvl="1" eaLnBrk="1" hangingPunct="1">
              <a:defRPr/>
            </a:pPr>
            <a:r>
              <a:rPr lang="en-US" dirty="0"/>
              <a:t>Industry sales and profits begin to fall</a:t>
            </a:r>
          </a:p>
          <a:p>
            <a:pPr lvl="1" eaLnBrk="1" hangingPunct="1">
              <a:defRPr/>
            </a:pPr>
            <a:r>
              <a:rPr lang="en-US" dirty="0"/>
              <a:t>Price competition increases</a:t>
            </a:r>
          </a:p>
          <a:p>
            <a:pPr lvl="1" eaLnBrk="1" hangingPunct="1">
              <a:defRPr/>
            </a:pPr>
            <a:r>
              <a:rPr lang="en-US" dirty="0"/>
              <a:t>Industry consolidation occurs</a:t>
            </a:r>
          </a:p>
          <a:p>
            <a:pPr eaLnBrk="1" hangingPunct="1">
              <a:defRPr/>
            </a:pPr>
            <a:endParaRPr lang="en-US" dirty="0" smtClean="0"/>
          </a:p>
          <a:p>
            <a:pPr eaLnBrk="1" hangingPunct="1">
              <a:defRPr/>
            </a:pPr>
            <a:r>
              <a:rPr lang="en-US" dirty="0" smtClean="0"/>
              <a:t>Strategies</a:t>
            </a:r>
            <a:r>
              <a:rPr lang="en-US" dirty="0"/>
              <a:t>:</a:t>
            </a:r>
          </a:p>
          <a:p>
            <a:pPr lvl="1" eaLnBrk="1" hangingPunct="1">
              <a:defRPr/>
            </a:pPr>
            <a:r>
              <a:rPr lang="en-US" dirty="0"/>
              <a:t>Maintaining the product position</a:t>
            </a:r>
          </a:p>
          <a:p>
            <a:pPr lvl="1" eaLnBrk="1" hangingPunct="1">
              <a:defRPr/>
            </a:pPr>
            <a:r>
              <a:rPr lang="en-US" b="1" dirty="0">
                <a:solidFill>
                  <a:schemeClr val="accent3"/>
                </a:solidFill>
              </a:rPr>
              <a:t>Harvesting </a:t>
            </a:r>
            <a:r>
              <a:rPr lang="en-US" dirty="0"/>
              <a:t>profits &amp; reducing costs</a:t>
            </a:r>
            <a:endParaRPr lang="en-US" b="1" dirty="0">
              <a:solidFill>
                <a:schemeClr val="accent3"/>
              </a:solidFill>
            </a:endParaRPr>
          </a:p>
          <a:p>
            <a:pPr lvl="1" eaLnBrk="1" hangingPunct="1">
              <a:defRPr/>
            </a:pPr>
            <a:r>
              <a:rPr lang="en-US" dirty="0"/>
              <a:t>Exiting the market</a:t>
            </a:r>
          </a:p>
          <a:p>
            <a:pPr lvl="1" eaLnBrk="1" hangingPunct="1">
              <a:defRPr/>
            </a:pPr>
            <a:r>
              <a:rPr lang="en-US" b="1" dirty="0">
                <a:solidFill>
                  <a:schemeClr val="accent3"/>
                </a:solidFill>
              </a:rPr>
              <a:t>Consolidating </a:t>
            </a:r>
            <a:r>
              <a:rPr lang="en-US" dirty="0"/>
              <a:t>or acquiring surviving firms</a:t>
            </a:r>
            <a:endParaRPr lang="en-US" b="1" dirty="0">
              <a:solidFill>
                <a:schemeClr val="accent3"/>
              </a:solidFill>
            </a:endParaRPr>
          </a:p>
        </p:txBody>
      </p:sp>
      <p:sp>
        <p:nvSpPr>
          <p:cNvPr id="47108" name="Slide Number Placeholder 3">
            <a:extLst>
              <a:ext uri="{FF2B5EF4-FFF2-40B4-BE49-F238E27FC236}">
                <a16:creationId xmlns:a16="http://schemas.microsoft.com/office/drawing/2014/main" xmlns="" id="{73279263-5C3F-4124-B8E5-263875AF1742}"/>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0D51FA23-EEEC-4D67-90AA-49A712BC409A}" type="slidenum">
              <a:rPr lang="en-US" altLang="he-IL">
                <a:solidFill>
                  <a:srgbClr val="FFFFFF"/>
                </a:solidFill>
                <a:latin typeface="Times New Roman" panose="02020603050405020304" pitchFamily="18" charset="0"/>
                <a:cs typeface="Times New Roman" panose="02020603050405020304" pitchFamily="18" charset="0"/>
              </a:rPr>
              <a:pPr eaLnBrk="1" hangingPunct="1"/>
              <a:t>46</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76417477"/>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xmlns="" id="{0EB6FD0B-18F5-4C82-A0DF-716C0A4762AB}"/>
              </a:ext>
            </a:extLst>
          </p:cNvPr>
          <p:cNvSpPr>
            <a:spLocks noGrp="1"/>
          </p:cNvSpPr>
          <p:nvPr>
            <p:ph type="title"/>
          </p:nvPr>
        </p:nvSpPr>
        <p:spPr/>
        <p:txBody>
          <a:bodyPr/>
          <a:lstStyle/>
          <a:p>
            <a:pPr eaLnBrk="1" hangingPunct="1"/>
            <a:r>
              <a:rPr lang="en-US" altLang="he-IL"/>
              <a:t>Question?</a:t>
            </a:r>
          </a:p>
        </p:txBody>
      </p:sp>
      <p:sp>
        <p:nvSpPr>
          <p:cNvPr id="3" name="Content Placeholder 2">
            <a:extLst>
              <a:ext uri="{FF2B5EF4-FFF2-40B4-BE49-F238E27FC236}">
                <a16:creationId xmlns:a16="http://schemas.microsoft.com/office/drawing/2014/main" xmlns="" id="{DA49ABF2-2AC0-4C76-A364-278CC32EE93A}"/>
              </a:ext>
            </a:extLst>
          </p:cNvPr>
          <p:cNvSpPr>
            <a:spLocks noGrp="1"/>
          </p:cNvSpPr>
          <p:nvPr>
            <p:ph sz="quarter" idx="1"/>
          </p:nvPr>
        </p:nvSpPr>
        <p:spPr>
          <a:xfrm>
            <a:off x="431800" y="1371600"/>
            <a:ext cx="6736080" cy="3368040"/>
          </a:xfrm>
        </p:spPr>
        <p:txBody>
          <a:bodyPr/>
          <a:lstStyle/>
          <a:p>
            <a:pPr eaLnBrk="1" hangingPunct="1">
              <a:defRPr/>
            </a:pPr>
            <a:r>
              <a:rPr lang="en-US" dirty="0"/>
              <a:t>As markets </a:t>
            </a:r>
            <a:r>
              <a:rPr lang="en-US" b="1" dirty="0">
                <a:solidFill>
                  <a:schemeClr val="accent5"/>
                </a:solidFill>
              </a:rPr>
              <a:t>mature</a:t>
            </a:r>
            <a:r>
              <a:rPr lang="en-US" dirty="0"/>
              <a:t>,</a:t>
            </a:r>
          </a:p>
          <a:p>
            <a:pPr marL="723716" lvl="1" indent="-445787" eaLnBrk="1" hangingPunct="1">
              <a:buFont typeface="+mj-lt"/>
              <a:buAutoNum type="alphaUcPeriod"/>
              <a:defRPr/>
            </a:pPr>
            <a:r>
              <a:rPr lang="en-US" sz="2340" dirty="0"/>
              <a:t>costs continue to increase.</a:t>
            </a:r>
          </a:p>
          <a:p>
            <a:pPr marL="723716" lvl="1" indent="-445787" eaLnBrk="1" hangingPunct="1">
              <a:buFont typeface="+mj-lt"/>
              <a:buAutoNum type="alphaUcPeriod"/>
              <a:defRPr/>
            </a:pPr>
            <a:r>
              <a:rPr lang="en-US" sz="2340" dirty="0"/>
              <a:t>applications for patents increase</a:t>
            </a:r>
          </a:p>
          <a:p>
            <a:pPr marL="723716" lvl="1" indent="-445787" eaLnBrk="1" hangingPunct="1">
              <a:buFont typeface="+mj-lt"/>
              <a:buAutoNum type="alphaUcPeriod"/>
              <a:defRPr/>
            </a:pPr>
            <a:r>
              <a:rPr lang="en-US" sz="2340" dirty="0"/>
              <a:t>differentiation opportunities increase.</a:t>
            </a:r>
          </a:p>
          <a:p>
            <a:pPr marL="723716" lvl="1" indent="-445787" eaLnBrk="1" hangingPunct="1">
              <a:buFont typeface="+mj-lt"/>
              <a:buAutoNum type="alphaUcPeriod"/>
              <a:defRPr/>
            </a:pPr>
            <a:r>
              <a:rPr lang="en-US" sz="2340" dirty="0"/>
              <a:t>there is increasing emphasis on efficiency.</a:t>
            </a:r>
          </a:p>
        </p:txBody>
      </p:sp>
      <p:sp>
        <p:nvSpPr>
          <p:cNvPr id="48132" name="Slide Number Placeholder 3">
            <a:extLst>
              <a:ext uri="{FF2B5EF4-FFF2-40B4-BE49-F238E27FC236}">
                <a16:creationId xmlns:a16="http://schemas.microsoft.com/office/drawing/2014/main" xmlns="" id="{C5189B72-A695-45A2-A0A0-DE86277C9708}"/>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834FAC2F-79F8-49B0-A5D5-164591568E5D}" type="slidenum">
              <a:rPr lang="en-US" altLang="he-IL">
                <a:solidFill>
                  <a:srgbClr val="FFFFFF"/>
                </a:solidFill>
                <a:latin typeface="Times New Roman" panose="02020603050405020304" pitchFamily="18" charset="0"/>
                <a:cs typeface="Times New Roman" panose="02020603050405020304" pitchFamily="18" charset="0"/>
              </a:rPr>
              <a:pPr eaLnBrk="1" hangingPunct="1"/>
              <a:t>47</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510691883"/>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descr="Ford_Motor_Company_Logo.png">
            <a:extLst>
              <a:ext uri="{FF2B5EF4-FFF2-40B4-BE49-F238E27FC236}">
                <a16:creationId xmlns:a16="http://schemas.microsoft.com/office/drawing/2014/main" xmlns="" id="{4955B54D-016D-46B9-889D-4A1E01074E74}"/>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42440" y="4856480"/>
            <a:ext cx="16510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5" name="Picture 5" descr="Jambajuice.png">
            <a:extLst>
              <a:ext uri="{FF2B5EF4-FFF2-40B4-BE49-F238E27FC236}">
                <a16:creationId xmlns:a16="http://schemas.microsoft.com/office/drawing/2014/main" xmlns="" id="{E4043854-F56D-45D2-B808-11D7D75052CF}"/>
              </a:ext>
            </a:extLst>
          </p:cNvPr>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11040" y="4358641"/>
            <a:ext cx="1651000" cy="116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6" name="Title 1">
            <a:extLst>
              <a:ext uri="{FF2B5EF4-FFF2-40B4-BE49-F238E27FC236}">
                <a16:creationId xmlns:a16="http://schemas.microsoft.com/office/drawing/2014/main" xmlns="" id="{C947F604-D672-4E23-BB7B-39A067483B45}"/>
              </a:ext>
            </a:extLst>
          </p:cNvPr>
          <p:cNvSpPr>
            <a:spLocks noGrp="1"/>
          </p:cNvSpPr>
          <p:nvPr>
            <p:ph type="title"/>
          </p:nvPr>
        </p:nvSpPr>
        <p:spPr/>
        <p:txBody>
          <a:bodyPr/>
          <a:lstStyle/>
          <a:p>
            <a:pPr eaLnBrk="1" hangingPunct="1"/>
            <a:r>
              <a:rPr lang="en-US" altLang="he-IL"/>
              <a:t>Turnaround Strategies</a:t>
            </a:r>
          </a:p>
        </p:txBody>
      </p:sp>
      <p:sp>
        <p:nvSpPr>
          <p:cNvPr id="3" name="Content Placeholder 2">
            <a:extLst>
              <a:ext uri="{FF2B5EF4-FFF2-40B4-BE49-F238E27FC236}">
                <a16:creationId xmlns:a16="http://schemas.microsoft.com/office/drawing/2014/main" xmlns="" id="{97FB598A-16E0-4A78-8485-BBA3CE9F24E8}"/>
              </a:ext>
            </a:extLst>
          </p:cNvPr>
          <p:cNvSpPr>
            <a:spLocks noGrp="1"/>
          </p:cNvSpPr>
          <p:nvPr>
            <p:ph sz="quarter" idx="1"/>
          </p:nvPr>
        </p:nvSpPr>
        <p:spPr>
          <a:xfrm>
            <a:off x="683472" y="1386840"/>
            <a:ext cx="7066280" cy="3896360"/>
          </a:xfrm>
        </p:spPr>
        <p:txBody>
          <a:bodyPr/>
          <a:lstStyle/>
          <a:p>
            <a:pPr eaLnBrk="1" hangingPunct="1">
              <a:defRPr/>
            </a:pPr>
            <a:r>
              <a:rPr lang="en-US" dirty="0"/>
              <a:t>A </a:t>
            </a:r>
            <a:r>
              <a:rPr lang="en-US" b="1" dirty="0">
                <a:solidFill>
                  <a:schemeClr val="accent3"/>
                </a:solidFill>
              </a:rPr>
              <a:t>turnaround strategy </a:t>
            </a:r>
            <a:r>
              <a:rPr lang="en-US" dirty="0"/>
              <a:t>involves reversing performance decline &amp; reinvigorating growth toward profitability through</a:t>
            </a:r>
          </a:p>
          <a:p>
            <a:pPr lvl="1" eaLnBrk="1" hangingPunct="1">
              <a:defRPr/>
            </a:pPr>
            <a:r>
              <a:rPr lang="en-US" dirty="0"/>
              <a:t>Asset &amp; cost surgery</a:t>
            </a:r>
          </a:p>
          <a:p>
            <a:pPr lvl="1" eaLnBrk="1" hangingPunct="1">
              <a:defRPr/>
            </a:pPr>
            <a:r>
              <a:rPr lang="en-US" dirty="0"/>
              <a:t>Selected market &amp; product pruning</a:t>
            </a:r>
          </a:p>
          <a:p>
            <a:pPr lvl="1" eaLnBrk="1" hangingPunct="1">
              <a:defRPr/>
            </a:pPr>
            <a:r>
              <a:rPr lang="en-US" dirty="0"/>
              <a:t>Piecemeal productivity improvements</a:t>
            </a:r>
          </a:p>
          <a:p>
            <a:pPr eaLnBrk="1" hangingPunct="1">
              <a:defRPr/>
            </a:pPr>
            <a:endParaRPr lang="en-US" dirty="0" smtClean="0"/>
          </a:p>
          <a:p>
            <a:pPr eaLnBrk="1" hangingPunct="1">
              <a:defRPr/>
            </a:pPr>
            <a:r>
              <a:rPr lang="en-US" dirty="0" smtClean="0"/>
              <a:t>Example </a:t>
            </a:r>
            <a:r>
              <a:rPr lang="en-US" dirty="0"/>
              <a:t>= Ford Motor Company</a:t>
            </a:r>
          </a:p>
          <a:p>
            <a:pPr eaLnBrk="1" hangingPunct="1">
              <a:defRPr/>
            </a:pPr>
            <a:r>
              <a:rPr lang="en-US" dirty="0"/>
              <a:t>Example = </a:t>
            </a:r>
            <a:r>
              <a:rPr lang="en-US" dirty="0" err="1"/>
              <a:t>Jamba</a:t>
            </a:r>
            <a:r>
              <a:rPr lang="en-US" dirty="0"/>
              <a:t> Juice</a:t>
            </a:r>
          </a:p>
        </p:txBody>
      </p:sp>
      <p:sp>
        <p:nvSpPr>
          <p:cNvPr id="49158" name="Slide Number Placeholder 3">
            <a:extLst>
              <a:ext uri="{FF2B5EF4-FFF2-40B4-BE49-F238E27FC236}">
                <a16:creationId xmlns:a16="http://schemas.microsoft.com/office/drawing/2014/main" xmlns="" id="{5248FB46-68B8-4F23-9CC8-2ED7A525F430}"/>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3B2D8230-9796-4042-8262-AF43987D3E6F}" type="slidenum">
              <a:rPr lang="en-US" altLang="he-IL">
                <a:solidFill>
                  <a:srgbClr val="FFFFFF"/>
                </a:solidFill>
                <a:latin typeface="Times New Roman" panose="02020603050405020304" pitchFamily="18" charset="0"/>
                <a:cs typeface="Times New Roman" panose="02020603050405020304" pitchFamily="18" charset="0"/>
              </a:rPr>
              <a:pPr eaLnBrk="1" hangingPunct="1"/>
              <a:t>48</a:t>
            </a:fld>
            <a:endParaRPr lang="en-US" altLang="he-IL">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7370344"/>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C8FA04BB-E7FD-4B8D-9C57-4639E3B9128D}"/>
              </a:ext>
            </a:extLst>
          </p:cNvPr>
          <p:cNvSpPr>
            <a:spLocks noGrp="1"/>
          </p:cNvSpPr>
          <p:nvPr>
            <p:ph type="title"/>
          </p:nvPr>
        </p:nvSpPr>
        <p:spPr/>
        <p:txBody>
          <a:bodyPr>
            <a:normAutofit fontScale="90000"/>
          </a:bodyPr>
          <a:lstStyle/>
          <a:p>
            <a:pPr algn="ctr">
              <a:defRPr/>
            </a:pPr>
            <a:r>
              <a:rPr lang="en-US" dirty="0"/>
              <a:t>PORTER’S GENERIC STRATEGIES</a:t>
            </a:r>
            <a:br>
              <a:rPr lang="en-US" dirty="0"/>
            </a:br>
            <a:r>
              <a:rPr lang="en-US" dirty="0"/>
              <a:t>examples</a:t>
            </a:r>
          </a:p>
        </p:txBody>
      </p:sp>
      <p:sp>
        <p:nvSpPr>
          <p:cNvPr id="3" name="מציין מיקום של מספר שקופית 2">
            <a:extLst>
              <a:ext uri="{FF2B5EF4-FFF2-40B4-BE49-F238E27FC236}">
                <a16:creationId xmlns:a16="http://schemas.microsoft.com/office/drawing/2014/main" xmlns="" id="{7F47B2FF-B7BF-4B5E-AEC1-000436E97F3F}"/>
              </a:ext>
            </a:extLst>
          </p:cNvPr>
          <p:cNvSpPr>
            <a:spLocks noGrp="1"/>
          </p:cNvSpPr>
          <p:nvPr>
            <p:ph type="sldNum" sz="quarter" idx="12"/>
          </p:nvPr>
        </p:nvSpPr>
        <p:spPr/>
        <p:txBody>
          <a:bodyPr/>
          <a:lstStyle/>
          <a:p>
            <a:fld id="{C555FA80-D8CC-49AB-88F8-B2D275340DB4}" type="slidenum">
              <a:rPr lang="en-US" altLang="he-IL" smtClean="0"/>
              <a:pPr/>
              <a:t>5</a:t>
            </a:fld>
            <a:endParaRPr lang="en-US" altLang="he-IL"/>
          </a:p>
        </p:txBody>
      </p:sp>
      <p:pic>
        <p:nvPicPr>
          <p:cNvPr id="5" name="Picture 4" descr="haa83019_0113L">
            <a:extLst>
              <a:ext uri="{FF2B5EF4-FFF2-40B4-BE49-F238E27FC236}">
                <a16:creationId xmlns:a16="http://schemas.microsoft.com/office/drawing/2014/main" xmlns="" id="{AFFE388E-BEBC-4DB0-BEFA-C08D0BC46F7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8743" y="1312863"/>
            <a:ext cx="6964363" cy="3862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45588741"/>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4EE1524-3489-4615-B225-E547075FC462}"/>
              </a:ext>
            </a:extLst>
          </p:cNvPr>
          <p:cNvSpPr>
            <a:spLocks noGrp="1"/>
          </p:cNvSpPr>
          <p:nvPr>
            <p:ph sz="quarter" idx="1"/>
          </p:nvPr>
        </p:nvSpPr>
        <p:spPr>
          <a:xfrm>
            <a:off x="211562" y="1199727"/>
            <a:ext cx="7117822" cy="4680373"/>
          </a:xfrm>
        </p:spPr>
        <p:txBody>
          <a:bodyPr/>
          <a:lstStyle/>
          <a:p>
            <a:pPr eaLnBrk="1" hangingPunct="1">
              <a:defRPr/>
            </a:pPr>
            <a:r>
              <a:rPr lang="en-US" dirty="0"/>
              <a:t>Companies pursuing an </a:t>
            </a:r>
            <a:r>
              <a:rPr lang="en-US" b="1" dirty="0">
                <a:solidFill>
                  <a:schemeClr val="accent5"/>
                </a:solidFill>
              </a:rPr>
              <a:t>overall cost leadership strategy</a:t>
            </a:r>
            <a:r>
              <a:rPr lang="en-US" dirty="0"/>
              <a:t>:</a:t>
            </a:r>
          </a:p>
          <a:p>
            <a:pPr eaLnBrk="1" hangingPunct="1">
              <a:defRPr/>
            </a:pPr>
            <a:endParaRPr lang="en-US" sz="2340" dirty="0"/>
          </a:p>
          <a:p>
            <a:pPr eaLnBrk="1" hangingPunct="1">
              <a:defRPr/>
            </a:pPr>
            <a:endParaRPr lang="en-US" sz="2340" dirty="0"/>
          </a:p>
          <a:p>
            <a:pPr eaLnBrk="1" hangingPunct="1">
              <a:defRPr/>
            </a:pPr>
            <a:r>
              <a:rPr lang="en-US" sz="2340" dirty="0"/>
              <a:t>Companies pursuing a </a:t>
            </a:r>
            <a:r>
              <a:rPr lang="en-US" sz="2340" b="1" dirty="0">
                <a:solidFill>
                  <a:schemeClr val="accent5"/>
                </a:solidFill>
              </a:rPr>
              <a:t>differentiation strategy</a:t>
            </a:r>
            <a:r>
              <a:rPr lang="en-US" sz="2340" dirty="0"/>
              <a:t>:</a:t>
            </a:r>
          </a:p>
          <a:p>
            <a:pPr eaLnBrk="1" hangingPunct="1">
              <a:defRPr/>
            </a:pPr>
            <a:endParaRPr lang="en-US" sz="2340" dirty="0"/>
          </a:p>
          <a:p>
            <a:pPr eaLnBrk="1" hangingPunct="1">
              <a:defRPr/>
            </a:pPr>
            <a:endParaRPr lang="en-US" sz="2340" dirty="0"/>
          </a:p>
          <a:p>
            <a:pPr eaLnBrk="1" hangingPunct="1">
              <a:defRPr/>
            </a:pPr>
            <a:endParaRPr lang="en-US" sz="2340" dirty="0"/>
          </a:p>
          <a:p>
            <a:pPr eaLnBrk="1" hangingPunct="1">
              <a:defRPr/>
            </a:pPr>
            <a:r>
              <a:rPr lang="en-US" sz="2340" dirty="0"/>
              <a:t>Companies pursuing a </a:t>
            </a:r>
            <a:r>
              <a:rPr lang="en-US" sz="2340" b="1" dirty="0">
                <a:solidFill>
                  <a:schemeClr val="accent5"/>
                </a:solidFill>
              </a:rPr>
              <a:t>focus strategy</a:t>
            </a:r>
            <a:r>
              <a:rPr lang="en-US" sz="2340" dirty="0"/>
              <a:t>:</a:t>
            </a:r>
          </a:p>
        </p:txBody>
      </p:sp>
      <p:pic>
        <p:nvPicPr>
          <p:cNvPr id="18434" name="Picture 6" descr="Costco-Logo.jpg">
            <a:extLst>
              <a:ext uri="{FF2B5EF4-FFF2-40B4-BE49-F238E27FC236}">
                <a16:creationId xmlns:a16="http://schemas.microsoft.com/office/drawing/2014/main" xmlns="" id="{CBBB939D-8340-4687-A28B-C7135ABC0E69}"/>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14800" y="5077883"/>
            <a:ext cx="2102273" cy="605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5" name="Picture 5" descr="target-logo-dog_1334607451.jpg">
            <a:extLst>
              <a:ext uri="{FF2B5EF4-FFF2-40B4-BE49-F238E27FC236}">
                <a16:creationId xmlns:a16="http://schemas.microsoft.com/office/drawing/2014/main" xmlns="" id="{FD62BF67-6F8D-4D40-9EF3-8AF57AD25AF4}"/>
              </a:ext>
            </a:extLst>
          </p:cNvPr>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114800" y="3286655"/>
            <a:ext cx="1543685" cy="1188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6" name="Picture 4" descr="Walmart-Logo.gif">
            <a:extLst>
              <a:ext uri="{FF2B5EF4-FFF2-40B4-BE49-F238E27FC236}">
                <a16:creationId xmlns:a16="http://schemas.microsoft.com/office/drawing/2014/main" xmlns="" id="{BF53ED75-AAD0-4F6E-A1F6-8B7EE5A7EBC9}"/>
              </a:ext>
            </a:extLst>
          </p:cNvPr>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91889" y="1805729"/>
            <a:ext cx="2122911"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9" name="Slide Number Placeholder 3">
            <a:extLst>
              <a:ext uri="{FF2B5EF4-FFF2-40B4-BE49-F238E27FC236}">
                <a16:creationId xmlns:a16="http://schemas.microsoft.com/office/drawing/2014/main" xmlns="" id="{DA08F1E9-7676-4562-832A-FF1478CA254C}"/>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E914DB3D-9D63-4729-861A-EE289407F73D}" type="slidenum">
              <a:rPr lang="en-US" altLang="he-IL">
                <a:solidFill>
                  <a:srgbClr val="FFFFFF"/>
                </a:solidFill>
                <a:latin typeface="Times New Roman" panose="02020603050405020304" pitchFamily="18" charset="0"/>
                <a:cs typeface="Times New Roman" panose="02020603050405020304" pitchFamily="18" charset="0"/>
              </a:rPr>
              <a:pPr eaLnBrk="1" hangingPunct="1"/>
              <a:t>6</a:t>
            </a:fld>
            <a:endParaRPr lang="en-US" altLang="he-IL">
              <a:solidFill>
                <a:srgbClr val="FFFFFF"/>
              </a:solidFill>
              <a:latin typeface="Times New Roman" panose="02020603050405020304" pitchFamily="18" charset="0"/>
              <a:cs typeface="Times New Roman" panose="02020603050405020304" pitchFamily="18" charset="0"/>
            </a:endParaRPr>
          </a:p>
        </p:txBody>
      </p:sp>
      <p:sp>
        <p:nvSpPr>
          <p:cNvPr id="10" name="כותרת 1">
            <a:extLst>
              <a:ext uri="{FF2B5EF4-FFF2-40B4-BE49-F238E27FC236}">
                <a16:creationId xmlns:a16="http://schemas.microsoft.com/office/drawing/2014/main" xmlns="" id="{2A4AF4C8-C17F-48D8-A5BE-E3EDDB390F0A}"/>
              </a:ext>
            </a:extLst>
          </p:cNvPr>
          <p:cNvSpPr txBox="1">
            <a:spLocks/>
          </p:cNvSpPr>
          <p:nvPr/>
        </p:nvSpPr>
        <p:spPr>
          <a:xfrm>
            <a:off x="382588" y="165100"/>
            <a:ext cx="6515100" cy="990600"/>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wrap="square" lIns="40494" tIns="0" rIns="40494" bIns="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algn="ctr">
              <a:defRPr/>
            </a:pPr>
            <a:r>
              <a:rPr lang="en-US"/>
              <a:t>PORTER’S GENERIC STRATEGIES</a:t>
            </a:r>
            <a:br>
              <a:rPr lang="en-US"/>
            </a:br>
            <a:r>
              <a:rPr lang="en-US"/>
              <a:t>examples</a:t>
            </a:r>
            <a:endParaRPr lang="en-US" dirty="0"/>
          </a:p>
        </p:txBody>
      </p:sp>
      <p:pic>
        <p:nvPicPr>
          <p:cNvPr id="8" name="תמונה 7">
            <a:extLst>
              <a:ext uri="{FF2B5EF4-FFF2-40B4-BE49-F238E27FC236}">
                <a16:creationId xmlns:a16="http://schemas.microsoft.com/office/drawing/2014/main" xmlns="" id="{A736009B-23D9-41C2-AF2B-ADD7AB1F1CFD}"/>
              </a:ext>
            </a:extLst>
          </p:cNvPr>
          <p:cNvPicPr>
            <a:picLocks noChangeAspect="1"/>
          </p:cNvPicPr>
          <p:nvPr/>
        </p:nvPicPr>
        <p:blipFill>
          <a:blip r:embed="rId6" cstate="print"/>
          <a:stretch>
            <a:fillRect/>
          </a:stretch>
        </p:blipFill>
        <p:spPr>
          <a:xfrm>
            <a:off x="4389756" y="1752071"/>
            <a:ext cx="1262063" cy="904875"/>
          </a:xfrm>
          <a:prstGeom prst="rect">
            <a:avLst/>
          </a:prstGeom>
        </p:spPr>
      </p:pic>
      <p:sp>
        <p:nvSpPr>
          <p:cNvPr id="9" name="AutoShape 8" descr="×ª××¦××ª ×ª××× × ×¢×××¨ âªappleâ¬â">
            <a:extLst>
              <a:ext uri="{FF2B5EF4-FFF2-40B4-BE49-F238E27FC236}">
                <a16:creationId xmlns:a16="http://schemas.microsoft.com/office/drawing/2014/main" xmlns="" id="{419D28E1-56A4-409B-B421-AF5B70E78ABB}"/>
              </a:ext>
            </a:extLst>
          </p:cNvPr>
          <p:cNvSpPr>
            <a:spLocks noChangeAspect="1" noChangeArrowheads="1"/>
          </p:cNvSpPr>
          <p:nvPr/>
        </p:nvSpPr>
        <p:spPr bwMode="auto">
          <a:xfrm>
            <a:off x="3962400" y="28194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2" name="תמונה 11">
            <a:extLst>
              <a:ext uri="{FF2B5EF4-FFF2-40B4-BE49-F238E27FC236}">
                <a16:creationId xmlns:a16="http://schemas.microsoft.com/office/drawing/2014/main" xmlns="" id="{A5B7BED1-C4F1-486A-8EEB-8B0FCA4E0D3B}"/>
              </a:ext>
            </a:extLst>
          </p:cNvPr>
          <p:cNvPicPr>
            <a:picLocks noChangeAspect="1"/>
          </p:cNvPicPr>
          <p:nvPr/>
        </p:nvPicPr>
        <p:blipFill rotWithShape="1">
          <a:blip r:embed="rId7" cstate="print"/>
          <a:srcRect t="7022"/>
          <a:stretch/>
        </p:blipFill>
        <p:spPr>
          <a:xfrm>
            <a:off x="1741932" y="3286655"/>
            <a:ext cx="1346135" cy="1188720"/>
          </a:xfrm>
          <a:prstGeom prst="rect">
            <a:avLst/>
          </a:prstGeom>
        </p:spPr>
      </p:pic>
      <p:pic>
        <p:nvPicPr>
          <p:cNvPr id="14" name="תמונה 13">
            <a:extLst>
              <a:ext uri="{FF2B5EF4-FFF2-40B4-BE49-F238E27FC236}">
                <a16:creationId xmlns:a16="http://schemas.microsoft.com/office/drawing/2014/main" xmlns="" id="{C4A09094-7B0A-45FB-B8BC-E62E910C7BD5}"/>
              </a:ext>
            </a:extLst>
          </p:cNvPr>
          <p:cNvPicPr>
            <a:picLocks noChangeAspect="1"/>
          </p:cNvPicPr>
          <p:nvPr/>
        </p:nvPicPr>
        <p:blipFill>
          <a:blip r:embed="rId8" cstate="print"/>
          <a:stretch>
            <a:fillRect/>
          </a:stretch>
        </p:blipFill>
        <p:spPr>
          <a:xfrm>
            <a:off x="1088626" y="4854682"/>
            <a:ext cx="2551512" cy="1186750"/>
          </a:xfrm>
          <a:prstGeom prst="rect">
            <a:avLst/>
          </a:prstGeom>
        </p:spPr>
      </p:pic>
    </p:spTree>
    <p:extLst>
      <p:ext uri="{BB962C8B-B14F-4D97-AF65-F5344CB8AC3E}">
        <p14:creationId xmlns:p14="http://schemas.microsoft.com/office/powerpoint/2010/main" xmlns="" val="4049521790"/>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B2913AD0-84C4-4834-8146-B33EC3905652}"/>
              </a:ext>
            </a:extLst>
          </p:cNvPr>
          <p:cNvSpPr>
            <a:spLocks noGrp="1"/>
          </p:cNvSpPr>
          <p:nvPr>
            <p:ph type="title"/>
          </p:nvPr>
        </p:nvSpPr>
        <p:spPr>
          <a:xfrm>
            <a:off x="411480" y="277368"/>
            <a:ext cx="6517843" cy="990600"/>
          </a:xfrm>
        </p:spPr>
        <p:txBody>
          <a:bodyPr>
            <a:normAutofit fontScale="90000"/>
          </a:bodyPr>
          <a:lstStyle/>
          <a:p>
            <a:pPr eaLnBrk="1" hangingPunct="1"/>
            <a:r>
              <a:rPr lang="en-US" altLang="he-IL" dirty="0"/>
              <a:t>Three Generic Strategies</a:t>
            </a:r>
            <a:br>
              <a:rPr lang="en-US" altLang="he-IL" dirty="0"/>
            </a:br>
            <a:r>
              <a:rPr lang="en-US" altLang="he-IL" sz="2000" dirty="0"/>
              <a:t>Competitive Advantage and Business Performance</a:t>
            </a:r>
            <a:endParaRPr lang="en-US" altLang="he-IL" dirty="0"/>
          </a:p>
        </p:txBody>
      </p:sp>
      <p:pic>
        <p:nvPicPr>
          <p:cNvPr id="19460" name="Picture 6" descr="C:\Research\Eisner\DLEM7 Instructor Material\Chapter PPT\Exhibit 5.2A.png">
            <a:extLst>
              <a:ext uri="{FF2B5EF4-FFF2-40B4-BE49-F238E27FC236}">
                <a16:creationId xmlns:a16="http://schemas.microsoft.com/office/drawing/2014/main" xmlns="" id="{FD29AF51-CFE5-4E62-BF8E-82D18C947A8D}"/>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8385" y="1405708"/>
            <a:ext cx="6938130" cy="2470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1" name="Slide Number Placeholder 3">
            <a:extLst>
              <a:ext uri="{FF2B5EF4-FFF2-40B4-BE49-F238E27FC236}">
                <a16:creationId xmlns:a16="http://schemas.microsoft.com/office/drawing/2014/main" xmlns="" id="{ABEFCAB3-B86A-44C2-9D1D-CE94A1BB5240}"/>
              </a:ext>
            </a:extLst>
          </p:cNvPr>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30C40A30-7C6D-4E35-94D5-98BC2F357E3C}" type="slidenum">
              <a:rPr lang="en-US" altLang="he-IL">
                <a:solidFill>
                  <a:srgbClr val="FFFFFF"/>
                </a:solidFill>
                <a:latin typeface="Times New Roman" panose="02020603050405020304" pitchFamily="18" charset="0"/>
                <a:cs typeface="Times New Roman" panose="02020603050405020304" pitchFamily="18" charset="0"/>
              </a:rPr>
              <a:pPr eaLnBrk="1" hangingPunct="1"/>
              <a:t>7</a:t>
            </a:fld>
            <a:endParaRPr lang="en-US" altLang="he-IL">
              <a:solidFill>
                <a:srgbClr val="FFFFFF"/>
              </a:solidFill>
              <a:latin typeface="Times New Roman" panose="02020603050405020304" pitchFamily="18" charset="0"/>
              <a:cs typeface="Times New Roman" panose="02020603050405020304" pitchFamily="18" charset="0"/>
            </a:endParaRPr>
          </a:p>
        </p:txBody>
      </p:sp>
      <p:sp>
        <p:nvSpPr>
          <p:cNvPr id="2" name="מלבן 1">
            <a:extLst>
              <a:ext uri="{FF2B5EF4-FFF2-40B4-BE49-F238E27FC236}">
                <a16:creationId xmlns:a16="http://schemas.microsoft.com/office/drawing/2014/main" xmlns="" id="{CE527A19-B31B-4250-894A-9AC7D5120AFD}"/>
              </a:ext>
            </a:extLst>
          </p:cNvPr>
          <p:cNvSpPr/>
          <p:nvPr/>
        </p:nvSpPr>
        <p:spPr>
          <a:xfrm>
            <a:off x="1" y="3951278"/>
            <a:ext cx="7329714" cy="2062103"/>
          </a:xfrm>
          <a:prstGeom prst="rect">
            <a:avLst/>
          </a:prstGeom>
        </p:spPr>
        <p:txBody>
          <a:bodyPr wrap="square">
            <a:spAutoFit/>
          </a:bodyPr>
          <a:lstStyle/>
          <a:p>
            <a:pPr marL="285750" indent="-285750">
              <a:spcAft>
                <a:spcPts val="1200"/>
              </a:spcAft>
              <a:buFont typeface="Wingdings" panose="05000000000000000000" pitchFamily="2" charset="2"/>
              <a:buChar char="q"/>
            </a:pPr>
            <a:r>
              <a:rPr lang="en-US" altLang="he-IL" sz="1800" dirty="0"/>
              <a:t>Firms that identify competitive advantage outperform those that do not. </a:t>
            </a:r>
          </a:p>
          <a:p>
            <a:pPr marL="285750" indent="-285750">
              <a:spcAft>
                <a:spcPts val="1200"/>
              </a:spcAft>
              <a:buFont typeface="Wingdings" panose="05000000000000000000" pitchFamily="2" charset="2"/>
              <a:buChar char="q"/>
            </a:pPr>
            <a:r>
              <a:rPr lang="en-US" altLang="he-IL" sz="1800" dirty="0"/>
              <a:t>Businesses combining multiple forms of competitive advantage outperformed businesses that used only a single form. </a:t>
            </a:r>
          </a:p>
          <a:p>
            <a:pPr marL="285750" indent="-285750">
              <a:spcAft>
                <a:spcPts val="1200"/>
              </a:spcAft>
              <a:buFont typeface="Wingdings" panose="05000000000000000000" pitchFamily="2" charset="2"/>
              <a:buChar char="q"/>
            </a:pPr>
            <a:r>
              <a:rPr lang="en-US" altLang="he-IL" sz="1800" dirty="0"/>
              <a:t>The lowest performers were those that did not identify with any type of advantage. They were classified as “stuck in the middle”. </a:t>
            </a:r>
          </a:p>
        </p:txBody>
      </p:sp>
    </p:spTree>
    <p:extLst>
      <p:ext uri="{BB962C8B-B14F-4D97-AF65-F5344CB8AC3E}">
        <p14:creationId xmlns:p14="http://schemas.microsoft.com/office/powerpoint/2010/main" xmlns="" val="908436374"/>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0CF7B3C1-DDB8-42BF-A454-083351A85B33}"/>
              </a:ext>
            </a:extLst>
          </p:cNvPr>
          <p:cNvSpPr>
            <a:spLocks noGrp="1"/>
          </p:cNvSpPr>
          <p:nvPr>
            <p:ph type="title"/>
          </p:nvPr>
        </p:nvSpPr>
        <p:spPr/>
        <p:txBody>
          <a:bodyPr>
            <a:normAutofit/>
          </a:bodyPr>
          <a:lstStyle/>
          <a:p>
            <a:r>
              <a:rPr lang="en-US" sz="2400" dirty="0"/>
              <a:t>Porter’s competitive forces model</a:t>
            </a:r>
            <a:endParaRPr lang="he-IL" sz="2400" dirty="0"/>
          </a:p>
        </p:txBody>
      </p:sp>
      <p:pic>
        <p:nvPicPr>
          <p:cNvPr id="112642" name="Picture 2" descr="×ª××¦××ª ×ª××× × ×¢×××¨ âªcompetitive strategiesâ¬â">
            <a:extLst>
              <a:ext uri="{FF2B5EF4-FFF2-40B4-BE49-F238E27FC236}">
                <a16:creationId xmlns:a16="http://schemas.microsoft.com/office/drawing/2014/main" xmlns="" id="{EB818811-1E12-4E90-B2BD-7B11BE64B0CD}"/>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0821" t="9661" r="7871"/>
          <a:stretch/>
        </p:blipFill>
        <p:spPr bwMode="auto">
          <a:xfrm>
            <a:off x="648586" y="1268413"/>
            <a:ext cx="5610301" cy="467518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מציין מיקום של מספר שקופית 3">
            <a:extLst>
              <a:ext uri="{FF2B5EF4-FFF2-40B4-BE49-F238E27FC236}">
                <a16:creationId xmlns:a16="http://schemas.microsoft.com/office/drawing/2014/main" xmlns="" id="{CE9D261F-ABD1-4293-A7F8-B1CC21B624F9}"/>
              </a:ext>
            </a:extLst>
          </p:cNvPr>
          <p:cNvSpPr>
            <a:spLocks noGrp="1"/>
          </p:cNvSpPr>
          <p:nvPr>
            <p:ph type="sldNum" sz="quarter" idx="12"/>
          </p:nvPr>
        </p:nvSpPr>
        <p:spPr/>
        <p:txBody>
          <a:bodyPr/>
          <a:lstStyle/>
          <a:p>
            <a:fld id="{C555FA80-D8CC-49AB-88F8-B2D275340DB4}" type="slidenum">
              <a:rPr lang="en-US" altLang="he-IL" smtClean="0"/>
              <a:pPr/>
              <a:t>8</a:t>
            </a:fld>
            <a:endParaRPr lang="en-US" altLang="he-IL"/>
          </a:p>
        </p:txBody>
      </p:sp>
      <p:sp>
        <p:nvSpPr>
          <p:cNvPr id="5" name="מלבן: פינות מעוגלות 4">
            <a:extLst>
              <a:ext uri="{FF2B5EF4-FFF2-40B4-BE49-F238E27FC236}">
                <a16:creationId xmlns:a16="http://schemas.microsoft.com/office/drawing/2014/main" xmlns="" id="{93DFA5FF-F5B9-46CE-AF2F-C11329A3B500}"/>
              </a:ext>
            </a:extLst>
          </p:cNvPr>
          <p:cNvSpPr/>
          <p:nvPr/>
        </p:nvSpPr>
        <p:spPr>
          <a:xfrm>
            <a:off x="822960" y="1623060"/>
            <a:ext cx="1089660" cy="929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פינות מעוגלות 6">
            <a:extLst>
              <a:ext uri="{FF2B5EF4-FFF2-40B4-BE49-F238E27FC236}">
                <a16:creationId xmlns:a16="http://schemas.microsoft.com/office/drawing/2014/main" xmlns="" id="{504E7DEF-4BF8-4DC6-BC5E-26D6B6A845CA}"/>
              </a:ext>
            </a:extLst>
          </p:cNvPr>
          <p:cNvSpPr/>
          <p:nvPr/>
        </p:nvSpPr>
        <p:spPr>
          <a:xfrm>
            <a:off x="822960" y="2747326"/>
            <a:ext cx="1089660" cy="23428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xmlns="" val="1008519058"/>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0CF7B3C1-DDB8-42BF-A454-083351A85B33}"/>
              </a:ext>
            </a:extLst>
          </p:cNvPr>
          <p:cNvSpPr>
            <a:spLocks noGrp="1"/>
          </p:cNvSpPr>
          <p:nvPr>
            <p:ph type="title"/>
          </p:nvPr>
        </p:nvSpPr>
        <p:spPr/>
        <p:txBody>
          <a:bodyPr>
            <a:normAutofit/>
          </a:bodyPr>
          <a:lstStyle/>
          <a:p>
            <a:r>
              <a:rPr lang="en-US" sz="2400" dirty="0"/>
              <a:t>Porter’s competitive forces model</a:t>
            </a:r>
            <a:endParaRPr lang="he-IL" sz="2400" dirty="0"/>
          </a:p>
        </p:txBody>
      </p:sp>
      <p:pic>
        <p:nvPicPr>
          <p:cNvPr id="112642" name="Picture 2" descr="×ª××¦××ª ×ª××× × ×¢×××¨ âªcompetitive strategiesâ¬â">
            <a:extLst>
              <a:ext uri="{FF2B5EF4-FFF2-40B4-BE49-F238E27FC236}">
                <a16:creationId xmlns:a16="http://schemas.microsoft.com/office/drawing/2014/main" xmlns="" id="{EB818811-1E12-4E90-B2BD-7B11BE64B0CD}"/>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0821" t="9661" r="7871"/>
          <a:stretch/>
        </p:blipFill>
        <p:spPr bwMode="auto">
          <a:xfrm>
            <a:off x="4114800" y="1390649"/>
            <a:ext cx="3113955" cy="259492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מציין מיקום של מספר שקופית 3">
            <a:extLst>
              <a:ext uri="{FF2B5EF4-FFF2-40B4-BE49-F238E27FC236}">
                <a16:creationId xmlns:a16="http://schemas.microsoft.com/office/drawing/2014/main" xmlns="" id="{CE9D261F-ABD1-4293-A7F8-B1CC21B624F9}"/>
              </a:ext>
            </a:extLst>
          </p:cNvPr>
          <p:cNvSpPr>
            <a:spLocks noGrp="1"/>
          </p:cNvSpPr>
          <p:nvPr>
            <p:ph type="sldNum" sz="quarter" idx="12"/>
          </p:nvPr>
        </p:nvSpPr>
        <p:spPr/>
        <p:txBody>
          <a:bodyPr/>
          <a:lstStyle/>
          <a:p>
            <a:fld id="{C555FA80-D8CC-49AB-88F8-B2D275340DB4}" type="slidenum">
              <a:rPr lang="en-US" altLang="he-IL" smtClean="0"/>
              <a:pPr/>
              <a:t>9</a:t>
            </a:fld>
            <a:endParaRPr lang="en-US" altLang="he-IL"/>
          </a:p>
        </p:txBody>
      </p:sp>
      <p:sp>
        <p:nvSpPr>
          <p:cNvPr id="7" name="מלבן: פינות מעוגלות 6">
            <a:extLst>
              <a:ext uri="{FF2B5EF4-FFF2-40B4-BE49-F238E27FC236}">
                <a16:creationId xmlns:a16="http://schemas.microsoft.com/office/drawing/2014/main" xmlns="" id="{504E7DEF-4BF8-4DC6-BC5E-26D6B6A845CA}"/>
              </a:ext>
            </a:extLst>
          </p:cNvPr>
          <p:cNvSpPr/>
          <p:nvPr/>
        </p:nvSpPr>
        <p:spPr>
          <a:xfrm>
            <a:off x="4160520" y="2267265"/>
            <a:ext cx="640080" cy="8416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תמונה 2">
            <a:extLst>
              <a:ext uri="{FF2B5EF4-FFF2-40B4-BE49-F238E27FC236}">
                <a16:creationId xmlns:a16="http://schemas.microsoft.com/office/drawing/2014/main" xmlns="" id="{64BF2C48-6DC2-4C70-8D21-6766705C9587}"/>
              </a:ext>
            </a:extLst>
          </p:cNvPr>
          <p:cNvPicPr>
            <a:picLocks noChangeAspect="1"/>
          </p:cNvPicPr>
          <p:nvPr/>
        </p:nvPicPr>
        <p:blipFill rotWithShape="1">
          <a:blip r:embed="rId4" cstate="print"/>
          <a:srcRect l="14629" t="21392" r="40093" b="13916"/>
          <a:stretch/>
        </p:blipFill>
        <p:spPr>
          <a:xfrm>
            <a:off x="411163" y="1390649"/>
            <a:ext cx="3726180" cy="3661411"/>
          </a:xfrm>
          <a:prstGeom prst="rect">
            <a:avLst/>
          </a:prstGeom>
        </p:spPr>
      </p:pic>
      <p:sp>
        <p:nvSpPr>
          <p:cNvPr id="8" name="מלבן: פינות מעוגלות 7">
            <a:extLst>
              <a:ext uri="{FF2B5EF4-FFF2-40B4-BE49-F238E27FC236}">
                <a16:creationId xmlns:a16="http://schemas.microsoft.com/office/drawing/2014/main" xmlns="" id="{ACCE35C0-EE4C-480D-98BA-61B4FE0ED00F}"/>
              </a:ext>
            </a:extLst>
          </p:cNvPr>
          <p:cNvSpPr/>
          <p:nvPr/>
        </p:nvSpPr>
        <p:spPr>
          <a:xfrm>
            <a:off x="4160520" y="3158727"/>
            <a:ext cx="640080" cy="2514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xmlns="" val="152939594"/>
      </p:ext>
    </p:extLst>
  </p:cSld>
  <p:clrMapOvr>
    <a:masterClrMapping/>
  </p:clrMapOvr>
  <p:transition>
    <p:wipe dir="d"/>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
      <a:dk1>
        <a:srgbClr val="000000"/>
      </a:dk1>
      <a:lt1>
        <a:srgbClr val="CCECFF"/>
      </a:lt1>
      <a:dk2>
        <a:srgbClr val="000000"/>
      </a:dk2>
      <a:lt2>
        <a:srgbClr val="808080"/>
      </a:lt2>
      <a:accent1>
        <a:srgbClr val="00CC99"/>
      </a:accent1>
      <a:accent2>
        <a:srgbClr val="3333CC"/>
      </a:accent2>
      <a:accent3>
        <a:srgbClr val="E2F4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09625"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09625"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שפע">
  <a:themeElements>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שפע">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שפע">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ערכת נושא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
  <TotalTime>1973</TotalTime>
  <Words>3758</Words>
  <Application>Microsoft Office PowerPoint</Application>
  <PresentationFormat>מותאם אישית</PresentationFormat>
  <Paragraphs>285</Paragraphs>
  <Slides>48</Slides>
  <Notes>48</Notes>
  <HiddenSlides>0</HiddenSlides>
  <MMClips>0</MMClips>
  <ScaleCrop>false</ScaleCrop>
  <HeadingPairs>
    <vt:vector size="6" baseType="variant">
      <vt:variant>
        <vt:lpstr>גופנים בשימוש</vt:lpstr>
      </vt:variant>
      <vt:variant>
        <vt:i4>7</vt:i4>
      </vt:variant>
      <vt:variant>
        <vt:lpstr>ערכת נושא</vt:lpstr>
      </vt:variant>
      <vt:variant>
        <vt:i4>2</vt:i4>
      </vt:variant>
      <vt:variant>
        <vt:lpstr>כותרות שקופיות</vt:lpstr>
      </vt:variant>
      <vt:variant>
        <vt:i4>48</vt:i4>
      </vt:variant>
    </vt:vector>
  </HeadingPairs>
  <TitlesOfParts>
    <vt:vector size="57" baseType="lpstr">
      <vt:lpstr>Arial</vt:lpstr>
      <vt:lpstr>Trebuchet MS</vt:lpstr>
      <vt:lpstr>Wingdings 2</vt:lpstr>
      <vt:lpstr>Gisha</vt:lpstr>
      <vt:lpstr>Times New Roman</vt:lpstr>
      <vt:lpstr>Wingdings</vt:lpstr>
      <vt:lpstr>Lucida Sans Unicode</vt:lpstr>
      <vt:lpstr>Default Design</vt:lpstr>
      <vt:lpstr>שפע</vt:lpstr>
      <vt:lpstr>Strategy formulation</vt:lpstr>
      <vt:lpstr>שקופית 2</vt:lpstr>
      <vt:lpstr>PORTER’S GENERIC STRATEGIES</vt:lpstr>
      <vt:lpstr>PORTER’S GENERIC STRATEGIES</vt:lpstr>
      <vt:lpstr>PORTER’S GENERIC STRATEGIES examples</vt:lpstr>
      <vt:lpstr>שקופית 6</vt:lpstr>
      <vt:lpstr>Three Generic Strategies Competitive Advantage and Business Performance</vt:lpstr>
      <vt:lpstr>Porter’s competitive forces model</vt:lpstr>
      <vt:lpstr>Porter’s competitive forces model</vt:lpstr>
      <vt:lpstr>Cost leadership strategy</vt:lpstr>
      <vt:lpstr>Cost leadership strategy Walmart case study</vt:lpstr>
      <vt:lpstr>Pitfalls of Cost Leadership</vt:lpstr>
      <vt:lpstr>Differentiation strategy</vt:lpstr>
      <vt:lpstr>Differentiation strategy HD case study</vt:lpstr>
      <vt:lpstr>Focus (differentiation) strategy PACCAR case study</vt:lpstr>
      <vt:lpstr>Pitfalls of Differentiation</vt:lpstr>
      <vt:lpstr>Combination Strategies: Integrating Low-Cost &amp; Differentiation</vt:lpstr>
      <vt:lpstr>Combination Strategies</vt:lpstr>
      <vt:lpstr>Improving Competitive Position vis-à-vis the Five Forces</vt:lpstr>
      <vt:lpstr>Pitfalls of Combination Strategies</vt:lpstr>
      <vt:lpstr>supporting strategy innovation</vt:lpstr>
      <vt:lpstr>supporting strategy Growth</vt:lpstr>
      <vt:lpstr>supporting strategy - Growth Newell Rubbermaid case study</vt:lpstr>
      <vt:lpstr>supporting strategy - Growth 7 eleven case study</vt:lpstr>
      <vt:lpstr>supporting strategy-alliances</vt:lpstr>
      <vt:lpstr>supporting strategy-alliances Amadeus case study</vt:lpstr>
      <vt:lpstr>supporting strategy-alliances Amadeus case study</vt:lpstr>
      <vt:lpstr>שקופית 28</vt:lpstr>
      <vt:lpstr>distruption</vt:lpstr>
      <vt:lpstr>שקופית 30</vt:lpstr>
      <vt:lpstr>שקופית 31</vt:lpstr>
      <vt:lpstr>Force – substitutes Strategy= differentiation</vt:lpstr>
      <vt:lpstr>Force – substitutes Strategy= differentiation</vt:lpstr>
      <vt:lpstr>Force – substitutes Strategy= differentiation</vt:lpstr>
      <vt:lpstr>Force – substitutes Strategy= differentiation</vt:lpstr>
      <vt:lpstr>שקופית 36</vt:lpstr>
      <vt:lpstr>Internet-Enabled Low-Cost Leader Strategies</vt:lpstr>
      <vt:lpstr>Internet-Enabled Differentiation Strategies</vt:lpstr>
      <vt:lpstr>Internet-Enabled Focus Strategies</vt:lpstr>
      <vt:lpstr>Internet-Enabled Combination Strategies</vt:lpstr>
      <vt:lpstr>Industry Life Cycle Stages</vt:lpstr>
      <vt:lpstr>Industry Life Cycle Stages</vt:lpstr>
      <vt:lpstr>Strategies in the Introduction Stage</vt:lpstr>
      <vt:lpstr>Strategies in the Growth Stage</vt:lpstr>
      <vt:lpstr>Strategies in the Maturity Stage</vt:lpstr>
      <vt:lpstr>Strategies in the Decline Stage</vt:lpstr>
      <vt:lpstr>Question?</vt:lpstr>
      <vt:lpstr>Turnaround Strategies</vt:lpstr>
    </vt:vector>
  </TitlesOfParts>
  <Manager>E. Hadala</Manager>
  <Company>AzureWing Studio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Information Strategy 7/e</dc:title>
  <dc:subject>Applegate</dc:subject>
  <dc:creator>Linda Crane</dc:creator>
  <cp:lastModifiedBy>Shauls</cp:lastModifiedBy>
  <cp:revision>88</cp:revision>
  <dcterms:created xsi:type="dcterms:W3CDTF">2005-06-27T12:26:49Z</dcterms:created>
  <dcterms:modified xsi:type="dcterms:W3CDTF">2018-04-16T12:14:30Z</dcterms:modified>
  <cp:category>Presentation</cp:category>
</cp:coreProperties>
</file>